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7" r:id="rId2"/>
    <p:sldMasterId id="2147483699" r:id="rId3"/>
  </p:sldMasterIdLst>
  <p:notesMasterIdLst>
    <p:notesMasterId r:id="rId25"/>
  </p:notesMasterIdLst>
  <p:sldIdLst>
    <p:sldId id="259" r:id="rId4"/>
    <p:sldId id="1537" r:id="rId5"/>
    <p:sldId id="2157" r:id="rId6"/>
    <p:sldId id="2158" r:id="rId7"/>
    <p:sldId id="2160" r:id="rId8"/>
    <p:sldId id="1665" r:id="rId9"/>
    <p:sldId id="849" r:id="rId10"/>
    <p:sldId id="2159" r:id="rId11"/>
    <p:sldId id="1474" r:id="rId12"/>
    <p:sldId id="2199" r:id="rId13"/>
    <p:sldId id="2204" r:id="rId14"/>
    <p:sldId id="2200" r:id="rId15"/>
    <p:sldId id="2201" r:id="rId16"/>
    <p:sldId id="2202" r:id="rId17"/>
    <p:sldId id="2203" r:id="rId18"/>
    <p:sldId id="2205" r:id="rId19"/>
    <p:sldId id="2206" r:id="rId20"/>
    <p:sldId id="1666" r:id="rId21"/>
    <p:sldId id="626" r:id="rId22"/>
    <p:sldId id="1222" r:id="rId23"/>
    <p:sldId id="166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extLst>
      <p:ext uri="{19B8F6BF-5375-455C-9EA6-DF929625EA0E}">
        <p15:presenceInfo xmlns:p15="http://schemas.microsoft.com/office/powerpoint/2012/main" userId="S::zhyy.sjtu@365.sjtu.edu.cn::7d0604ab-6da0-40cc-8c81-0c2338f7f20b" providerId="AD"/>
      </p:ext>
    </p:extLst>
  </p:cmAuthor>
  <p:cmAuthor id="2" name="zhiqin xu" initials="zx" lastIdx="1" clrIdx="1">
    <p:extLst>
      <p:ext uri="{19B8F6BF-5375-455C-9EA6-DF929625EA0E}">
        <p15:presenceInfo xmlns:p15="http://schemas.microsoft.com/office/powerpoint/2012/main" userId="5f8d2dde702fd7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2" autoAdjust="0"/>
    <p:restoredTop sz="89457" autoAdjust="0"/>
  </p:normalViewPr>
  <p:slideViewPr>
    <p:cSldViewPr snapToGrid="0">
      <p:cViewPr varScale="1">
        <p:scale>
          <a:sx n="86" d="100"/>
          <a:sy n="86" d="100"/>
        </p:scale>
        <p:origin x="1168" y="60"/>
      </p:cViewPr>
      <p:guideLst/>
    </p:cSldViewPr>
  </p:slideViewPr>
  <p:notesTextViewPr>
    <p:cViewPr>
      <p:scale>
        <a:sx n="3" d="2"/>
        <a:sy n="3" d="2"/>
      </p:scale>
      <p:origin x="0" y="0"/>
    </p:cViewPr>
  </p:notesTextViewPr>
  <p:sorterViewPr>
    <p:cViewPr varScale="1">
      <p:scale>
        <a:sx n="1" d="1"/>
        <a:sy n="1" d="1"/>
      </p:scale>
      <p:origin x="0" y="-222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2023/10/2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extLst>
      <p:ext uri="{BB962C8B-B14F-4D97-AF65-F5344CB8AC3E}">
        <p14:creationId xmlns:p14="http://schemas.microsoft.com/office/powerpoint/2010/main" val="230031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7532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80122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4637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1257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下面，我们来解释隐式正则化的概念。在传统的优化中，很多时候满足损失函数最小的解有很多，许多研究工作会根据问题的特点添加正则化条件来确定解，比如对于稀疏问题，可以加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，对于能量最小化问题可以添加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。正则化条件不仅帮我们选择到唯一的解，重要的是它提供了一种可解释性，它决定了模型在何种问题可以有好的泛化性。</a:t>
            </a:r>
          </a:p>
          <a:p>
            <a:r>
              <a:rPr lang="zh-CN" altLang="zh-CN" sz="1800" dirty="0">
                <a:effectLst/>
                <a:ea typeface="等线" panose="02010600030101010101" pitchFamily="2" charset="-122"/>
                <a:cs typeface="Times New Roman" panose="02020603050405020304" pitchFamily="18" charset="0"/>
              </a:rPr>
              <a:t>而在神经网络中，我们是通过选择初始化、损失函数的类型以及不同优化方法带来的训练动力学，最终从所有可行解中选择一个解。如果这些选择可以等价成一个损失函数加上正则化，那我们就可以通过这个正则化条件来理解神经网络在什么问题有好的泛化性，在什么问题有局限性。这个正则化由于不是显示地在训练过程中添加的，因此，也被称为隐式正则化。</a:t>
            </a:r>
            <a:endParaRPr lang="zh-CN" altLang="en-US" dirty="0"/>
          </a:p>
        </p:txBody>
      </p:sp>
      <p:sp>
        <p:nvSpPr>
          <p:cNvPr id="4" name="灯片编号占位符 3"/>
          <p:cNvSpPr>
            <a:spLocks noGrp="1"/>
          </p:cNvSpPr>
          <p:nvPr>
            <p:ph type="sldNum" sz="quarter" idx="5"/>
          </p:nvPr>
        </p:nvSpPr>
        <p:spPr/>
        <p:txBody>
          <a:bodyPr/>
          <a:lstStyle/>
          <a:p>
            <a:fld id="{B33B8F23-8142-4ACB-BD67-B58DC4CB01CF}" type="slidenum">
              <a:rPr lang="zh-CN" altLang="en-US" smtClean="0"/>
              <a:t>19</a:t>
            </a:fld>
            <a:endParaRPr lang="zh-CN" altLang="en-US"/>
          </a:p>
        </p:txBody>
      </p:sp>
    </p:spTree>
    <p:extLst>
      <p:ext uri="{BB962C8B-B14F-4D97-AF65-F5344CB8AC3E}">
        <p14:creationId xmlns:p14="http://schemas.microsoft.com/office/powerpoint/2010/main" val="231771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597673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2023/10/2</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3752325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85521"/>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2502877601"/>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5A9B578-EF83-4E53-B9CF-C19AB0F1A144}"/>
              </a:ext>
            </a:extLst>
          </p:cNvPr>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pitchFamily="34" charset="-122"/>
                <a:ea typeface="微软雅黑" panose="020B0503020204020204" pitchFamily="34" charset="-122"/>
              </a:rPr>
              <a:t>-</a:t>
            </a:r>
            <a:fld id="{77BAF064-260E-4892-AFE1-03308543B28D}" type="slidenum">
              <a:rPr lang="zh-CN" altLang="en-US" sz="1800" b="1" i="1" smtClean="0">
                <a:solidFill>
                  <a:srgbClr val="002060"/>
                </a:solidFill>
                <a:latin typeface="微软雅黑" panose="020B0503020204020204" pitchFamily="34" charset="-122"/>
                <a:ea typeface="微软雅黑" panose="020B0503020204020204" pitchFamily="34" charset="-122"/>
              </a:rPr>
              <a:t>‹#›</a:t>
            </a:fld>
            <a:r>
              <a:rPr lang="en-US" altLang="zh-CN" sz="1800" b="1" i="1" dirty="0">
                <a:solidFill>
                  <a:srgbClr val="002060"/>
                </a:solidFill>
                <a:latin typeface="微软雅黑" panose="020B0503020204020204" pitchFamily="34" charset="-122"/>
                <a:ea typeface="微软雅黑" panose="020B0503020204020204" pitchFamily="34" charset="-122"/>
              </a:rPr>
              <a:t>-</a:t>
            </a:r>
            <a:endParaRPr lang="zh-CN" altLang="en-US" sz="1800" b="1" i="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173420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192546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807451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2EAC31-AAB0-41B3-9117-8046D306DA8B}"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298892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2EAC31-AAB0-41B3-9117-8046D306DA8B}"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527129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2EAC31-AAB0-41B3-9117-8046D306DA8B}" type="datetimeFigureOut">
              <a:rPr lang="en-US" smtClean="0"/>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887748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2EAC31-AAB0-41B3-9117-8046D306DA8B}" type="datetimeFigureOut">
              <a:rPr lang="en-US" smtClean="0"/>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360112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EAC31-AAB0-41B3-9117-8046D306DA8B}" type="datetimeFigureOut">
              <a:rPr lang="en-US" smtClean="0"/>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413698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2023/10/2</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2351779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627990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706833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488162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777361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37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70881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715309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2114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07076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874422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28996182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extLst>
      <p:ext uri="{BB962C8B-B14F-4D97-AF65-F5344CB8AC3E}">
        <p14:creationId xmlns:p14="http://schemas.microsoft.com/office/powerpoint/2010/main" val="13661240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72497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91676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33084919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5248277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2275764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20252192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11971945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3217128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09707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51893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65747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227434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5505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32908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08524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EAC31-AAB0-41B3-9117-8046D306DA8B}" type="datetimeFigureOut">
              <a:rPr lang="en-US" smtClean="0"/>
              <a:t>10/2/2023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8EA99E-BA27-4B8A-8141-4BADAAFB158F}" type="slidenum">
              <a:rPr lang="en-US" smtClean="0"/>
              <a:t>‹#›</a:t>
            </a:fld>
            <a:endParaRPr lang="en-US"/>
          </a:p>
        </p:txBody>
      </p:sp>
    </p:spTree>
    <p:extLst>
      <p:ext uri="{BB962C8B-B14F-4D97-AF65-F5344CB8AC3E}">
        <p14:creationId xmlns:p14="http://schemas.microsoft.com/office/powerpoint/2010/main" val="417838771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38037502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pPr marL="0" marR="0" lvl="0" indent="0" algn="ctr" defTabSz="864017" rtl="0" eaLnBrk="1" fontAlgn="auto" latinLnBrk="0" hangingPunct="1">
              <a:lnSpc>
                <a:spcPct val="125000"/>
              </a:lnSpc>
              <a:spcBef>
                <a:spcPts val="0"/>
              </a:spcBef>
              <a:spcAft>
                <a:spcPts val="0"/>
              </a:spcAft>
              <a:buClrTx/>
              <a:buSzTx/>
              <a:buFontTx/>
              <a:buNone/>
              <a:tabLst/>
              <a:defRPr/>
            </a:pPr>
            <a:r>
              <a:rPr lang="zh-CN" altLang="en-US" sz="5400" kern="100" dirty="0">
                <a:solidFill>
                  <a:srgbClr val="FF0000"/>
                </a:solidFill>
                <a:ea typeface="宋体" panose="02010600030101010101" pitchFamily="2" charset="-122"/>
                <a:cs typeface="Times New Roman" panose="02020603050405020304" pitchFamily="18" charset="0"/>
              </a:rPr>
              <a:t>深度学习泛化问题介绍</a:t>
            </a:r>
            <a:endParaRPr kumimoji="0" lang="en-US" altLang="zh-CN" sz="5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sz="quarter" idx="10"/>
          </p:nvPr>
        </p:nvSpPr>
        <p:spPr/>
        <p:txBody>
          <a:bodyPr/>
          <a:lstStyle/>
          <a:p>
            <a:fld id="{045CE301-1C36-4793-AA14-14B8D1577BED}" type="datetime2">
              <a:rPr lang="zh-CN" altLang="en-US" smtClean="0"/>
              <a:t>2023年10月2日</a:t>
            </a:fld>
            <a:endParaRPr lang="zh-CN" altLang="en-US" dirty="0"/>
          </a:p>
        </p:txBody>
      </p:sp>
      <p:sp>
        <p:nvSpPr>
          <p:cNvPr id="10" name="文本占位符 9"/>
          <p:cNvSpPr>
            <a:spLocks noGrp="1"/>
          </p:cNvSpPr>
          <p:nvPr>
            <p:ph type="body" sz="quarter" idx="11"/>
          </p:nvPr>
        </p:nvSpPr>
        <p:spPr/>
        <p:txBody>
          <a:bodyPr/>
          <a:lstStyle/>
          <a:p>
            <a:r>
              <a:rPr lang="zh-CN" altLang="en-US" dirty="0"/>
              <a:t>许志钦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48C20-6A97-5B08-FCDA-4D7DB47B0410}"/>
              </a:ext>
            </a:extLst>
          </p:cNvPr>
          <p:cNvSpPr>
            <a:spLocks noGrp="1"/>
          </p:cNvSpPr>
          <p:nvPr>
            <p:ph type="title"/>
          </p:nvPr>
        </p:nvSpPr>
        <p:spPr/>
        <p:txBody>
          <a:bodyPr/>
          <a:lstStyle/>
          <a:p>
            <a:r>
              <a:rPr lang="en-US" altLang="zh-CN" dirty="0"/>
              <a:t>Long-standing problems</a:t>
            </a:r>
            <a:endParaRPr lang="zh-CN" altLang="en-US" dirty="0"/>
          </a:p>
        </p:txBody>
      </p:sp>
      <p:pic>
        <p:nvPicPr>
          <p:cNvPr id="4" name="图片 3">
            <a:extLst>
              <a:ext uri="{FF2B5EF4-FFF2-40B4-BE49-F238E27FC236}">
                <a16:creationId xmlns:a16="http://schemas.microsoft.com/office/drawing/2014/main" id="{41BD2071-F9D7-5337-AED1-5802B1AA2302}"/>
              </a:ext>
            </a:extLst>
          </p:cNvPr>
          <p:cNvPicPr>
            <a:picLocks noChangeAspect="1"/>
          </p:cNvPicPr>
          <p:nvPr/>
        </p:nvPicPr>
        <p:blipFill>
          <a:blip r:embed="rId2"/>
          <a:stretch>
            <a:fillRect/>
          </a:stretch>
        </p:blipFill>
        <p:spPr>
          <a:xfrm>
            <a:off x="0" y="2454975"/>
            <a:ext cx="12192000" cy="1948050"/>
          </a:xfrm>
          <a:prstGeom prst="rect">
            <a:avLst/>
          </a:prstGeom>
        </p:spPr>
      </p:pic>
      <p:pic>
        <p:nvPicPr>
          <p:cNvPr id="5" name="图片 4">
            <a:extLst>
              <a:ext uri="{FF2B5EF4-FFF2-40B4-BE49-F238E27FC236}">
                <a16:creationId xmlns:a16="http://schemas.microsoft.com/office/drawing/2014/main" id="{F8DE99D5-F6E2-ECB3-4485-1BAFBAC7A492}"/>
              </a:ext>
            </a:extLst>
          </p:cNvPr>
          <p:cNvPicPr>
            <a:picLocks noChangeAspect="1"/>
          </p:cNvPicPr>
          <p:nvPr/>
        </p:nvPicPr>
        <p:blipFill>
          <a:blip r:embed="rId3"/>
          <a:stretch>
            <a:fillRect/>
          </a:stretch>
        </p:blipFill>
        <p:spPr>
          <a:xfrm>
            <a:off x="3437676" y="882295"/>
            <a:ext cx="6345721" cy="1182883"/>
          </a:xfrm>
          <a:prstGeom prst="rect">
            <a:avLst/>
          </a:prstGeom>
        </p:spPr>
      </p:pic>
      <p:sp>
        <p:nvSpPr>
          <p:cNvPr id="6" name="文本框 5">
            <a:extLst>
              <a:ext uri="{FF2B5EF4-FFF2-40B4-BE49-F238E27FC236}">
                <a16:creationId xmlns:a16="http://schemas.microsoft.com/office/drawing/2014/main" id="{C6A7AA55-16D2-A173-3255-3E4A87823EDB}"/>
              </a:ext>
            </a:extLst>
          </p:cNvPr>
          <p:cNvSpPr txBox="1"/>
          <p:nvPr/>
        </p:nvSpPr>
        <p:spPr>
          <a:xfrm>
            <a:off x="1861261" y="958468"/>
            <a:ext cx="1234685" cy="646331"/>
          </a:xfrm>
          <a:prstGeom prst="rect">
            <a:avLst/>
          </a:prstGeom>
          <a:noFill/>
        </p:spPr>
        <p:txBody>
          <a:bodyPr wrap="square" rtlCol="0">
            <a:spAutoFit/>
          </a:bodyPr>
          <a:lstStyle/>
          <a:p>
            <a:r>
              <a:rPr lang="en-US" altLang="zh-CN" sz="3600" b="1" dirty="0">
                <a:latin typeface="Arial" panose="020B0604020202020204" pitchFamily="34" charset="0"/>
                <a:cs typeface="Arial" panose="020B0604020202020204" pitchFamily="34" charset="0"/>
              </a:rPr>
              <a:t>1995</a:t>
            </a:r>
            <a:endParaRPr lang="zh-CN" altLang="en-US" sz="3600" b="1"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3164A752-7722-CC7B-3D46-3C13282162BA}"/>
              </a:ext>
            </a:extLst>
          </p:cNvPr>
          <p:cNvPicPr>
            <a:picLocks noChangeAspect="1"/>
          </p:cNvPicPr>
          <p:nvPr/>
        </p:nvPicPr>
        <p:blipFill>
          <a:blip r:embed="rId4"/>
          <a:stretch>
            <a:fillRect/>
          </a:stretch>
        </p:blipFill>
        <p:spPr>
          <a:xfrm>
            <a:off x="0" y="4662096"/>
            <a:ext cx="12192000" cy="1237436"/>
          </a:xfrm>
          <a:prstGeom prst="rect">
            <a:avLst/>
          </a:prstGeom>
        </p:spPr>
      </p:pic>
    </p:spTree>
    <p:extLst>
      <p:ext uri="{BB962C8B-B14F-4D97-AF65-F5344CB8AC3E}">
        <p14:creationId xmlns:p14="http://schemas.microsoft.com/office/powerpoint/2010/main" val="1862760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2163232" y="2808288"/>
            <a:ext cx="7865535" cy="620712"/>
          </a:xfrm>
        </p:spPr>
        <p:txBody>
          <a:bodyPr/>
          <a:lstStyle/>
          <a:p>
            <a:pPr algn="ctr"/>
            <a:r>
              <a:rPr lang="zh-CN" altLang="en-US" dirty="0">
                <a:solidFill>
                  <a:schemeClr val="tx2"/>
                </a:solidFill>
              </a:rPr>
              <a:t>哪些因素会影响泛化？</a:t>
            </a:r>
            <a:endParaRPr lang="en-US" dirty="0">
              <a:solidFill>
                <a:schemeClr val="tx2"/>
              </a:solidFill>
            </a:endParaRPr>
          </a:p>
        </p:txBody>
      </p:sp>
    </p:spTree>
    <p:extLst>
      <p:ext uri="{BB962C8B-B14F-4D97-AF65-F5344CB8AC3E}">
        <p14:creationId xmlns:p14="http://schemas.microsoft.com/office/powerpoint/2010/main" val="239612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DC41A-B461-BAAE-951E-9B616900C66C}"/>
              </a:ext>
            </a:extLst>
          </p:cNvPr>
          <p:cNvSpPr>
            <a:spLocks noGrp="1"/>
          </p:cNvSpPr>
          <p:nvPr>
            <p:ph type="title"/>
          </p:nvPr>
        </p:nvSpPr>
        <p:spPr/>
        <p:txBody>
          <a:bodyPr/>
          <a:lstStyle/>
          <a:p>
            <a:r>
              <a:rPr lang="zh-CN" altLang="en-US" dirty="0"/>
              <a:t>初始化</a:t>
            </a:r>
          </a:p>
        </p:txBody>
      </p:sp>
      <p:pic>
        <p:nvPicPr>
          <p:cNvPr id="4" name="图片 3">
            <a:extLst>
              <a:ext uri="{FF2B5EF4-FFF2-40B4-BE49-F238E27FC236}">
                <a16:creationId xmlns:a16="http://schemas.microsoft.com/office/drawing/2014/main" id="{0F5AF60B-C529-7ACD-E330-30E84EAC9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126" y="1109094"/>
            <a:ext cx="8365748" cy="4022745"/>
          </a:xfrm>
          <a:prstGeom prst="rect">
            <a:avLst/>
          </a:prstGeom>
        </p:spPr>
      </p:pic>
    </p:spTree>
    <p:extLst>
      <p:ext uri="{BB962C8B-B14F-4D97-AF65-F5344CB8AC3E}">
        <p14:creationId xmlns:p14="http://schemas.microsoft.com/office/powerpoint/2010/main" val="3212090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A4B12-5139-3713-765E-5E0FFC1E96BF}"/>
              </a:ext>
            </a:extLst>
          </p:cNvPr>
          <p:cNvSpPr>
            <a:spLocks noGrp="1"/>
          </p:cNvSpPr>
          <p:nvPr>
            <p:ph type="title"/>
          </p:nvPr>
        </p:nvSpPr>
        <p:spPr/>
        <p:txBody>
          <a:bodyPr/>
          <a:lstStyle/>
          <a:p>
            <a:r>
              <a:rPr lang="en-US" altLang="zh-CN" sz="3600" b="0" i="0" u="none" strike="noStrike" baseline="0" dirty="0">
                <a:latin typeface="CMR10"/>
              </a:rPr>
              <a:t>batch size</a:t>
            </a:r>
            <a:endParaRPr lang="zh-CN" altLang="en-US" sz="3600" dirty="0"/>
          </a:p>
        </p:txBody>
      </p:sp>
      <p:pic>
        <p:nvPicPr>
          <p:cNvPr id="4" name="图片 3">
            <a:extLst>
              <a:ext uri="{FF2B5EF4-FFF2-40B4-BE49-F238E27FC236}">
                <a16:creationId xmlns:a16="http://schemas.microsoft.com/office/drawing/2014/main" id="{7D86AA69-90A4-3578-BCD7-FD4F18A5AB0A}"/>
              </a:ext>
            </a:extLst>
          </p:cNvPr>
          <p:cNvPicPr>
            <a:picLocks noChangeAspect="1"/>
          </p:cNvPicPr>
          <p:nvPr/>
        </p:nvPicPr>
        <p:blipFill>
          <a:blip r:embed="rId2"/>
          <a:stretch>
            <a:fillRect/>
          </a:stretch>
        </p:blipFill>
        <p:spPr>
          <a:xfrm>
            <a:off x="0" y="828490"/>
            <a:ext cx="12192000" cy="5201019"/>
          </a:xfrm>
          <a:prstGeom prst="rect">
            <a:avLst/>
          </a:prstGeom>
        </p:spPr>
      </p:pic>
    </p:spTree>
    <p:extLst>
      <p:ext uri="{BB962C8B-B14F-4D97-AF65-F5344CB8AC3E}">
        <p14:creationId xmlns:p14="http://schemas.microsoft.com/office/powerpoint/2010/main" val="3367487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8CA6-6924-40FB-E8E6-676FBF047750}"/>
              </a:ext>
            </a:extLst>
          </p:cNvPr>
          <p:cNvSpPr>
            <a:spLocks noGrp="1"/>
          </p:cNvSpPr>
          <p:nvPr>
            <p:ph type="title"/>
          </p:nvPr>
        </p:nvSpPr>
        <p:spPr/>
        <p:txBody>
          <a:bodyPr/>
          <a:lstStyle/>
          <a:p>
            <a:r>
              <a:rPr lang="en-US" altLang="zh-CN" sz="3600" b="0" i="0" u="none" strike="noStrike" baseline="0" dirty="0">
                <a:latin typeface="CMR10"/>
              </a:rPr>
              <a:t>dropout</a:t>
            </a:r>
            <a:endParaRPr lang="zh-CN" altLang="en-US" sz="3600" dirty="0"/>
          </a:p>
        </p:txBody>
      </p:sp>
      <p:pic>
        <p:nvPicPr>
          <p:cNvPr id="4" name="图片 3">
            <a:extLst>
              <a:ext uri="{FF2B5EF4-FFF2-40B4-BE49-F238E27FC236}">
                <a16:creationId xmlns:a16="http://schemas.microsoft.com/office/drawing/2014/main" id="{933327D1-0658-8F61-E1CF-2C58690B492F}"/>
              </a:ext>
            </a:extLst>
          </p:cNvPr>
          <p:cNvPicPr>
            <a:picLocks noChangeAspect="1"/>
          </p:cNvPicPr>
          <p:nvPr/>
        </p:nvPicPr>
        <p:blipFill>
          <a:blip r:embed="rId2"/>
          <a:stretch>
            <a:fillRect/>
          </a:stretch>
        </p:blipFill>
        <p:spPr>
          <a:xfrm>
            <a:off x="1073151" y="870226"/>
            <a:ext cx="10487161" cy="4539051"/>
          </a:xfrm>
          <a:prstGeom prst="rect">
            <a:avLst/>
          </a:prstGeom>
        </p:spPr>
      </p:pic>
      <p:sp>
        <p:nvSpPr>
          <p:cNvPr id="6" name="文本框 5">
            <a:extLst>
              <a:ext uri="{FF2B5EF4-FFF2-40B4-BE49-F238E27FC236}">
                <a16:creationId xmlns:a16="http://schemas.microsoft.com/office/drawing/2014/main" id="{D9041B90-14AE-A9E5-E03C-95209189B72B}"/>
              </a:ext>
            </a:extLst>
          </p:cNvPr>
          <p:cNvSpPr txBox="1"/>
          <p:nvPr/>
        </p:nvSpPr>
        <p:spPr>
          <a:xfrm>
            <a:off x="32268" y="5387609"/>
            <a:ext cx="11877019" cy="923330"/>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考虑到</a:t>
            </a:r>
            <a:r>
              <a:rPr lang="en-US" altLang="zh-CN" sz="1800" b="0" i="0" u="none" strike="noStrike" baseline="0" dirty="0">
                <a:solidFill>
                  <a:schemeClr val="tx2"/>
                </a:solidFill>
                <a:latin typeface="CMR10"/>
                <a:ea typeface="宋体" panose="02010600030101010101" pitchFamily="2" charset="-122"/>
              </a:rPr>
              <a:t>Batch Normalization</a:t>
            </a:r>
            <a:r>
              <a:rPr lang="zh-CN" altLang="en-US" sz="1800" b="0" i="0" u="none" strike="noStrike" baseline="0" dirty="0">
                <a:solidFill>
                  <a:schemeClr val="tx2"/>
                </a:solidFill>
                <a:latin typeface="宋体" panose="02010600030101010101" pitchFamily="2" charset="-122"/>
                <a:ea typeface="宋体" panose="02010600030101010101" pitchFamily="2" charset="-122"/>
              </a:rPr>
              <a:t>对</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的影响，因此，在说明</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对模型泛化性的影响的实验中，我们选用</a:t>
            </a:r>
            <a:r>
              <a:rPr lang="en-US" altLang="zh-CN" sz="1800" b="0" i="0" u="none" strike="noStrike" baseline="0" dirty="0">
                <a:solidFill>
                  <a:schemeClr val="tx2"/>
                </a:solidFill>
                <a:latin typeface="CMR10"/>
                <a:ea typeface="宋体" panose="02010600030101010101" pitchFamily="2" charset="-122"/>
              </a:rPr>
              <a:t>VGG16</a:t>
            </a:r>
            <a:r>
              <a:rPr lang="zh-CN" altLang="en-US" sz="1800" b="0" i="0" u="none" strike="noStrike" baseline="0" dirty="0">
                <a:solidFill>
                  <a:schemeClr val="tx2"/>
                </a:solidFill>
                <a:latin typeface="宋体" panose="02010600030101010101" pitchFamily="2" charset="-122"/>
                <a:ea typeface="宋体" panose="02010600030101010101" pitchFamily="2" charset="-122"/>
              </a:rPr>
              <a:t>进行实验，同样，我们保持其他影响训练结果的实验设置一致，仅改变</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的比例（我们在</a:t>
            </a:r>
            <a:r>
              <a:rPr lang="en-US" altLang="zh-CN" sz="1800" b="0" i="0" u="none" strike="noStrike" baseline="0" dirty="0">
                <a:solidFill>
                  <a:schemeClr val="tx2"/>
                </a:solidFill>
                <a:latin typeface="CMR10"/>
                <a:ea typeface="宋体" panose="02010600030101010101" pitchFamily="2" charset="-122"/>
              </a:rPr>
              <a:t>VGG16</a:t>
            </a:r>
            <a:r>
              <a:rPr lang="zh-CN" altLang="en-US" sz="1800" b="0" i="0" u="none" strike="noStrike" baseline="0" dirty="0">
                <a:solidFill>
                  <a:schemeClr val="tx2"/>
                </a:solidFill>
                <a:latin typeface="宋体" panose="02010600030101010101" pitchFamily="2" charset="-122"/>
                <a:ea typeface="宋体" panose="02010600030101010101" pitchFamily="2" charset="-122"/>
              </a:rPr>
              <a:t>网络中的激活函数处增加</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层，不改变其他网络结构）。</a:t>
            </a:r>
            <a:endParaRPr lang="zh-CN" altLang="en-US" dirty="0">
              <a:solidFill>
                <a:schemeClr val="tx2"/>
              </a:solidFill>
            </a:endParaRPr>
          </a:p>
        </p:txBody>
      </p:sp>
    </p:spTree>
    <p:extLst>
      <p:ext uri="{BB962C8B-B14F-4D97-AF65-F5344CB8AC3E}">
        <p14:creationId xmlns:p14="http://schemas.microsoft.com/office/powerpoint/2010/main" val="163220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BE97B-99CB-1D7F-75D3-ADB5DB7B11D2}"/>
              </a:ext>
            </a:extLst>
          </p:cNvPr>
          <p:cNvSpPr>
            <a:spLocks noGrp="1"/>
          </p:cNvSpPr>
          <p:nvPr>
            <p:ph type="title"/>
          </p:nvPr>
        </p:nvSpPr>
        <p:spPr/>
        <p:txBody>
          <a:bodyPr/>
          <a:lstStyle/>
          <a:p>
            <a:r>
              <a:rPr lang="zh-CN" altLang="en-US" sz="3600" b="0" i="0" u="none" strike="noStrike" baseline="0" dirty="0">
                <a:latin typeface="黑体" panose="02010609060101010101" pitchFamily="49" charset="-122"/>
                <a:ea typeface="黑体" panose="02010609060101010101" pitchFamily="49" charset="-122"/>
              </a:rPr>
              <a:t>神经网络的结构</a:t>
            </a:r>
            <a:endParaRPr lang="zh-CN" altLang="en-US" sz="3600" dirty="0"/>
          </a:p>
        </p:txBody>
      </p:sp>
      <p:pic>
        <p:nvPicPr>
          <p:cNvPr id="4" name="图片 3">
            <a:extLst>
              <a:ext uri="{FF2B5EF4-FFF2-40B4-BE49-F238E27FC236}">
                <a16:creationId xmlns:a16="http://schemas.microsoft.com/office/drawing/2014/main" id="{FE5E13DD-D53F-45DF-B35E-5B2D403F4230}"/>
              </a:ext>
            </a:extLst>
          </p:cNvPr>
          <p:cNvPicPr>
            <a:picLocks noChangeAspect="1"/>
          </p:cNvPicPr>
          <p:nvPr/>
        </p:nvPicPr>
        <p:blipFill>
          <a:blip r:embed="rId2"/>
          <a:stretch>
            <a:fillRect/>
          </a:stretch>
        </p:blipFill>
        <p:spPr>
          <a:xfrm>
            <a:off x="541615" y="794080"/>
            <a:ext cx="10952437" cy="4670560"/>
          </a:xfrm>
          <a:prstGeom prst="rect">
            <a:avLst/>
          </a:prstGeom>
        </p:spPr>
      </p:pic>
      <p:sp>
        <p:nvSpPr>
          <p:cNvPr id="6" name="文本框 5">
            <a:extLst>
              <a:ext uri="{FF2B5EF4-FFF2-40B4-BE49-F238E27FC236}">
                <a16:creationId xmlns:a16="http://schemas.microsoft.com/office/drawing/2014/main" id="{CC96F1DE-DD3A-AB78-EB6B-7C7E71489EC4}"/>
              </a:ext>
            </a:extLst>
          </p:cNvPr>
          <p:cNvSpPr txBox="1"/>
          <p:nvPr/>
        </p:nvSpPr>
        <p:spPr>
          <a:xfrm>
            <a:off x="1811130" y="5778275"/>
            <a:ext cx="10221844" cy="369332"/>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我们使用两层的卷积神经网络、</a:t>
            </a:r>
            <a:r>
              <a:rPr lang="en-US" altLang="zh-CN" sz="1800" b="0" i="0" u="none" strike="noStrike" baseline="0" dirty="0">
                <a:solidFill>
                  <a:schemeClr val="tx2"/>
                </a:solidFill>
                <a:latin typeface="CMR10"/>
                <a:ea typeface="宋体" panose="02010600030101010101" pitchFamily="2" charset="-122"/>
              </a:rPr>
              <a:t>VGG16</a:t>
            </a:r>
            <a:r>
              <a:rPr lang="zh-CN" altLang="en-US" sz="1800" b="0" i="0" u="none" strike="noStrike" baseline="0" dirty="0">
                <a:solidFill>
                  <a:schemeClr val="tx2"/>
                </a:solidFill>
                <a:latin typeface="宋体" panose="02010600030101010101" pitchFamily="2" charset="-122"/>
                <a:ea typeface="宋体" panose="02010600030101010101" pitchFamily="2" charset="-122"/>
              </a:rPr>
              <a:t>，</a:t>
            </a:r>
            <a:r>
              <a:rPr lang="en-US" altLang="zh-CN" sz="1800" b="0" i="0" u="none" strike="noStrike" baseline="0" dirty="0">
                <a:solidFill>
                  <a:schemeClr val="tx2"/>
                </a:solidFill>
                <a:latin typeface="CMR10"/>
                <a:ea typeface="宋体" panose="02010600030101010101" pitchFamily="2" charset="-122"/>
              </a:rPr>
              <a:t>renet18</a:t>
            </a:r>
            <a:r>
              <a:rPr lang="zh-CN" altLang="en-US" sz="1800" b="0" i="0" u="none" strike="noStrike" baseline="0" dirty="0">
                <a:solidFill>
                  <a:schemeClr val="tx2"/>
                </a:solidFill>
                <a:latin typeface="宋体" panose="02010600030101010101" pitchFamily="2" charset="-122"/>
                <a:ea typeface="宋体" panose="02010600030101010101" pitchFamily="2" charset="-122"/>
              </a:rPr>
              <a:t>网络对</a:t>
            </a:r>
            <a:r>
              <a:rPr lang="en-US" altLang="zh-CN" sz="1800" b="0" i="0" u="none" strike="noStrike" baseline="0" dirty="0">
                <a:solidFill>
                  <a:schemeClr val="tx2"/>
                </a:solidFill>
                <a:latin typeface="CMR10"/>
                <a:ea typeface="宋体" panose="02010600030101010101" pitchFamily="2" charset="-122"/>
              </a:rPr>
              <a:t>CIFAR10</a:t>
            </a:r>
            <a:r>
              <a:rPr lang="zh-CN" altLang="en-US" sz="1800" b="0" i="0" u="none" strike="noStrike" baseline="0" dirty="0">
                <a:solidFill>
                  <a:schemeClr val="tx2"/>
                </a:solidFill>
                <a:latin typeface="宋体" panose="02010600030101010101" pitchFamily="2" charset="-122"/>
                <a:ea typeface="宋体" panose="02010600030101010101" pitchFamily="2" charset="-122"/>
              </a:rPr>
              <a:t>数据进行分类预测</a:t>
            </a:r>
            <a:endParaRPr lang="zh-CN" altLang="en-US" dirty="0">
              <a:solidFill>
                <a:schemeClr val="tx2"/>
              </a:solidFill>
            </a:endParaRPr>
          </a:p>
        </p:txBody>
      </p:sp>
    </p:spTree>
    <p:extLst>
      <p:ext uri="{BB962C8B-B14F-4D97-AF65-F5344CB8AC3E}">
        <p14:creationId xmlns:p14="http://schemas.microsoft.com/office/powerpoint/2010/main" val="745386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BE97B-99CB-1D7F-75D3-ADB5DB7B11D2}"/>
              </a:ext>
            </a:extLst>
          </p:cNvPr>
          <p:cNvSpPr>
            <a:spLocks noGrp="1"/>
          </p:cNvSpPr>
          <p:nvPr>
            <p:ph type="title"/>
          </p:nvPr>
        </p:nvSpPr>
        <p:spPr/>
        <p:txBody>
          <a:bodyPr/>
          <a:lstStyle/>
          <a:p>
            <a:r>
              <a:rPr lang="zh-CN" altLang="en-US" sz="3600" b="0" dirty="0">
                <a:latin typeface="黑体" panose="02010609060101010101" pitchFamily="49" charset="-122"/>
                <a:ea typeface="黑体" panose="02010609060101010101" pitchFamily="49" charset="-122"/>
              </a:rPr>
              <a:t>优化器</a:t>
            </a:r>
            <a:endParaRPr lang="zh-CN" altLang="en-US" sz="3600" dirty="0"/>
          </a:p>
        </p:txBody>
      </p:sp>
      <p:pic>
        <p:nvPicPr>
          <p:cNvPr id="4" name="图片 3">
            <a:extLst>
              <a:ext uri="{FF2B5EF4-FFF2-40B4-BE49-F238E27FC236}">
                <a16:creationId xmlns:a16="http://schemas.microsoft.com/office/drawing/2014/main" id="{FE5E13DD-D53F-45DF-B35E-5B2D403F42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4218" y="794080"/>
            <a:ext cx="9127231" cy="4670560"/>
          </a:xfrm>
          <a:prstGeom prst="rect">
            <a:avLst/>
          </a:prstGeom>
        </p:spPr>
      </p:pic>
      <p:sp>
        <p:nvSpPr>
          <p:cNvPr id="6" name="文本框 5">
            <a:extLst>
              <a:ext uri="{FF2B5EF4-FFF2-40B4-BE49-F238E27FC236}">
                <a16:creationId xmlns:a16="http://schemas.microsoft.com/office/drawing/2014/main" id="{CC96F1DE-DD3A-AB78-EB6B-7C7E71489EC4}"/>
              </a:ext>
            </a:extLst>
          </p:cNvPr>
          <p:cNvSpPr txBox="1"/>
          <p:nvPr/>
        </p:nvSpPr>
        <p:spPr>
          <a:xfrm>
            <a:off x="1811130" y="5778275"/>
            <a:ext cx="10221844" cy="369332"/>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对</a:t>
            </a:r>
            <a:r>
              <a:rPr lang="en-US" altLang="zh-CN" sz="1800" b="0" i="0" u="none" strike="noStrike" baseline="0" dirty="0">
                <a:solidFill>
                  <a:schemeClr val="tx2"/>
                </a:solidFill>
                <a:latin typeface="CMR10"/>
                <a:ea typeface="宋体" panose="02010600030101010101" pitchFamily="2" charset="-122"/>
              </a:rPr>
              <a:t>CIFAR10</a:t>
            </a:r>
            <a:r>
              <a:rPr lang="zh-CN" altLang="en-US" sz="1800" b="0" i="0" u="none" strike="noStrike" baseline="0" dirty="0">
                <a:solidFill>
                  <a:schemeClr val="tx2"/>
                </a:solidFill>
                <a:latin typeface="宋体" panose="02010600030101010101" pitchFamily="2" charset="-122"/>
                <a:ea typeface="宋体" panose="02010600030101010101" pitchFamily="2" charset="-122"/>
              </a:rPr>
              <a:t>数据进行分类预测</a:t>
            </a:r>
            <a:endParaRPr lang="zh-CN" altLang="en-US" dirty="0">
              <a:solidFill>
                <a:schemeClr val="tx2"/>
              </a:solidFill>
            </a:endParaRPr>
          </a:p>
        </p:txBody>
      </p:sp>
    </p:spTree>
    <p:extLst>
      <p:ext uri="{BB962C8B-B14F-4D97-AF65-F5344CB8AC3E}">
        <p14:creationId xmlns:p14="http://schemas.microsoft.com/office/powerpoint/2010/main" val="2052662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ABF4C-E1C1-AF90-924F-3F8302F8DECE}"/>
              </a:ext>
            </a:extLst>
          </p:cNvPr>
          <p:cNvSpPr>
            <a:spLocks noGrp="1"/>
          </p:cNvSpPr>
          <p:nvPr>
            <p:ph type="title"/>
          </p:nvPr>
        </p:nvSpPr>
        <p:spPr/>
        <p:txBody>
          <a:bodyPr/>
          <a:lstStyle/>
          <a:p>
            <a:r>
              <a:rPr lang="zh-CN" altLang="en-US" dirty="0"/>
              <a:t>目标函数的频率</a:t>
            </a:r>
          </a:p>
        </p:txBody>
      </p:sp>
      <p:pic>
        <p:nvPicPr>
          <p:cNvPr id="4" name="图片 3">
            <a:extLst>
              <a:ext uri="{FF2B5EF4-FFF2-40B4-BE49-F238E27FC236}">
                <a16:creationId xmlns:a16="http://schemas.microsoft.com/office/drawing/2014/main" id="{0E055AE9-D9AE-975D-9409-EBAA41399A3F}"/>
              </a:ext>
            </a:extLst>
          </p:cNvPr>
          <p:cNvPicPr>
            <a:picLocks noChangeAspect="1"/>
          </p:cNvPicPr>
          <p:nvPr/>
        </p:nvPicPr>
        <p:blipFill>
          <a:blip r:embed="rId2"/>
          <a:stretch>
            <a:fillRect/>
          </a:stretch>
        </p:blipFill>
        <p:spPr>
          <a:xfrm>
            <a:off x="1890643" y="851486"/>
            <a:ext cx="9002236" cy="4475888"/>
          </a:xfrm>
          <a:prstGeom prst="rect">
            <a:avLst/>
          </a:prstGeom>
        </p:spPr>
      </p:pic>
    </p:spTree>
    <p:extLst>
      <p:ext uri="{BB962C8B-B14F-4D97-AF65-F5344CB8AC3E}">
        <p14:creationId xmlns:p14="http://schemas.microsoft.com/office/powerpoint/2010/main" val="2545511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3217332" y="2808288"/>
            <a:ext cx="7865535" cy="620712"/>
          </a:xfrm>
        </p:spPr>
        <p:txBody>
          <a:bodyPr/>
          <a:lstStyle/>
          <a:p>
            <a:r>
              <a:rPr lang="en-US" dirty="0">
                <a:solidFill>
                  <a:schemeClr val="tx2"/>
                </a:solidFill>
              </a:rPr>
              <a:t>Is NN really so complex </a:t>
            </a:r>
            <a:r>
              <a:rPr lang="en-US" dirty="0"/>
              <a:t>in practice</a:t>
            </a:r>
            <a:r>
              <a:rPr lang="en-US" dirty="0">
                <a:solidFill>
                  <a:schemeClr val="tx2"/>
                </a:solidFill>
              </a:rPr>
              <a:t>?</a:t>
            </a:r>
          </a:p>
        </p:txBody>
      </p:sp>
    </p:spTree>
    <p:extLst>
      <p:ext uri="{BB962C8B-B14F-4D97-AF65-F5344CB8AC3E}">
        <p14:creationId xmlns:p14="http://schemas.microsoft.com/office/powerpoint/2010/main" val="3983610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a:extLst>
              <a:ext uri="{FF2B5EF4-FFF2-40B4-BE49-F238E27FC236}">
                <a16:creationId xmlns:a16="http://schemas.microsoft.com/office/drawing/2014/main" id="{0EA8A2A0-2725-44EF-8E53-A4D48D453057}"/>
              </a:ext>
            </a:extLst>
          </p:cNvPr>
          <p:cNvSpPr>
            <a:spLocks noChangeArrowheads="1"/>
          </p:cNvSpPr>
          <p:nvPr/>
        </p:nvSpPr>
        <p:spPr bwMode="auto">
          <a:xfrm>
            <a:off x="78324" y="71839"/>
            <a:ext cx="81991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隐式正则化</a:t>
            </a:r>
          </a:p>
        </p:txBody>
      </p:sp>
      <p:grpSp>
        <p:nvGrpSpPr>
          <p:cNvPr id="2" name="组合 1">
            <a:extLst>
              <a:ext uri="{FF2B5EF4-FFF2-40B4-BE49-F238E27FC236}">
                <a16:creationId xmlns:a16="http://schemas.microsoft.com/office/drawing/2014/main" id="{D833F101-36F1-45D7-B2E7-DA1ABBD5869F}"/>
              </a:ext>
            </a:extLst>
          </p:cNvPr>
          <p:cNvGrpSpPr/>
          <p:nvPr/>
        </p:nvGrpSpPr>
        <p:grpSpPr>
          <a:xfrm>
            <a:off x="7229488" y="1371868"/>
            <a:ext cx="2778156" cy="1950610"/>
            <a:chOff x="6020156" y="2338709"/>
            <a:chExt cx="1987133" cy="1447209"/>
          </a:xfrm>
        </p:grpSpPr>
        <p:sp>
          <p:nvSpPr>
            <p:cNvPr id="10" name="Rectangle 9">
              <a:extLst>
                <a:ext uri="{FF2B5EF4-FFF2-40B4-BE49-F238E27FC236}">
                  <a16:creationId xmlns:a16="http://schemas.microsoft.com/office/drawing/2014/main" id="{A6D587F7-550C-4E13-BE25-82261FB6125F}"/>
                </a:ext>
              </a:extLst>
            </p:cNvPr>
            <p:cNvSpPr/>
            <p:nvPr/>
          </p:nvSpPr>
          <p:spPr>
            <a:xfrm>
              <a:off x="6020156" y="2338709"/>
              <a:ext cx="1987133" cy="144720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sp>
          <p:nvSpPr>
            <p:cNvPr id="11" name="Oval 11">
              <a:extLst>
                <a:ext uri="{FF2B5EF4-FFF2-40B4-BE49-F238E27FC236}">
                  <a16:creationId xmlns:a16="http://schemas.microsoft.com/office/drawing/2014/main" id="{A5E7542B-5A57-4A15-8930-9CA78EFAA489}"/>
                </a:ext>
              </a:extLst>
            </p:cNvPr>
            <p:cNvSpPr/>
            <p:nvPr/>
          </p:nvSpPr>
          <p:spPr>
            <a:xfrm>
              <a:off x="7636805" y="2812667"/>
              <a:ext cx="151719" cy="160971"/>
            </a:xfrm>
            <a:prstGeom prst="ellipse">
              <a:avLst/>
            </a:prstGeom>
            <a:solidFill>
              <a:srgbClr val="0000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defRPr/>
              </a:pPr>
              <a:endParaRPr lang="en-US" sz="2000" b="1" dirty="0">
                <a:solidFill>
                  <a:prstClr val="white"/>
                </a:solidFill>
                <a:latin typeface="微软雅黑" panose="020B0503020204020204" pitchFamily="34" charset="-122"/>
              </a:endParaRPr>
            </a:p>
          </p:txBody>
        </p:sp>
        <p:cxnSp>
          <p:nvCxnSpPr>
            <p:cNvPr id="12" name="Connector: Curved 13">
              <a:extLst>
                <a:ext uri="{FF2B5EF4-FFF2-40B4-BE49-F238E27FC236}">
                  <a16:creationId xmlns:a16="http://schemas.microsoft.com/office/drawing/2014/main" id="{0FC32291-63C3-4314-84AA-AE5D2592F7E2}"/>
                </a:ext>
              </a:extLst>
            </p:cNvPr>
            <p:cNvCxnSpPr>
              <a:cxnSpLocks/>
            </p:cNvCxnSpPr>
            <p:nvPr/>
          </p:nvCxnSpPr>
          <p:spPr>
            <a:xfrm>
              <a:off x="6311445" y="2462100"/>
              <a:ext cx="1343796" cy="363469"/>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4">
              <a:extLst>
                <a:ext uri="{FF2B5EF4-FFF2-40B4-BE49-F238E27FC236}">
                  <a16:creationId xmlns:a16="http://schemas.microsoft.com/office/drawing/2014/main" id="{DBD1FDF5-49C6-4CBD-B89D-90E98AFC516F}"/>
                </a:ext>
              </a:extLst>
            </p:cNvPr>
            <p:cNvSpPr/>
            <p:nvPr/>
          </p:nvSpPr>
          <p:spPr>
            <a:xfrm>
              <a:off x="6195991" y="2406622"/>
              <a:ext cx="115454" cy="1108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grpSp>
      <p:sp>
        <p:nvSpPr>
          <p:cNvPr id="14" name="TextBox 15">
            <a:extLst>
              <a:ext uri="{FF2B5EF4-FFF2-40B4-BE49-F238E27FC236}">
                <a16:creationId xmlns:a16="http://schemas.microsoft.com/office/drawing/2014/main" id="{6C3EE551-A2D1-4D08-A8C7-485E6B12B68C}"/>
              </a:ext>
            </a:extLst>
          </p:cNvPr>
          <p:cNvSpPr txBox="1"/>
          <p:nvPr/>
        </p:nvSpPr>
        <p:spPr>
          <a:xfrm>
            <a:off x="2522128" y="2326295"/>
            <a:ext cx="3560581" cy="430887"/>
          </a:xfrm>
          <a:prstGeom prst="rect">
            <a:avLst/>
          </a:prstGeom>
          <a:noFill/>
        </p:spPr>
        <p:txBody>
          <a:bodyPr wrap="square" rtlCol="0">
            <a:spAutoFit/>
          </a:bodyPr>
          <a:lstStyle/>
          <a:p>
            <a:pPr algn="ctr" defTabSz="457200">
              <a:defRPr/>
            </a:pPr>
            <a:r>
              <a:rPr lang="en-US" sz="2200" dirty="0">
                <a:solidFill>
                  <a:prstClr val="black"/>
                </a:solidFill>
                <a:latin typeface="微软雅黑" panose="020B0503020204020204" pitchFamily="34" charset="-122"/>
              </a:rPr>
              <a:t>Loss + </a:t>
            </a:r>
            <a:r>
              <a:rPr lang="en-US" sz="2200" dirty="0">
                <a:solidFill>
                  <a:srgbClr val="FF0000"/>
                </a:solidFill>
                <a:latin typeface="微软雅黑" panose="020B0503020204020204" pitchFamily="34" charset="-122"/>
              </a:rPr>
              <a:t>L1/L2/…</a:t>
            </a:r>
          </a:p>
        </p:txBody>
      </p:sp>
      <mc:AlternateContent xmlns:mc="http://schemas.openxmlformats.org/markup-compatibility/2006" xmlns:a14="http://schemas.microsoft.com/office/drawing/2010/main">
        <mc:Choice Requires="a14">
          <p:sp>
            <p:nvSpPr>
              <p:cNvPr id="15" name="TextBox 16">
                <a:extLst>
                  <a:ext uri="{FF2B5EF4-FFF2-40B4-BE49-F238E27FC236}">
                    <a16:creationId xmlns:a16="http://schemas.microsoft.com/office/drawing/2014/main" id="{3044E666-F599-4224-B4B0-4EBEEC351874}"/>
                  </a:ext>
                </a:extLst>
              </p:cNvPr>
              <p:cNvSpPr txBox="1"/>
              <p:nvPr/>
            </p:nvSpPr>
            <p:spPr>
              <a:xfrm>
                <a:off x="1553734" y="4503591"/>
                <a:ext cx="5675755" cy="513539"/>
              </a:xfrm>
              <a:prstGeom prst="rect">
                <a:avLst/>
              </a:prstGeom>
              <a:noFill/>
            </p:spPr>
            <p:txBody>
              <a:bodyPr wrap="square" rtlCol="0">
                <a:spAutoFit/>
              </a:bodyPr>
              <a:lstStyle/>
              <a:p>
                <a:pPr lvl="0">
                  <a:defRPr/>
                </a:pPr>
                <a:r>
                  <a:rPr lang="en-US" altLang="zh-CN" sz="2000" dirty="0">
                    <a:solidFill>
                      <a:srgbClr val="00B050"/>
                    </a:solidFill>
                    <a:latin typeface="微软雅黑" panose="020B0503020204020204" pitchFamily="34" charset="-122"/>
                    <a:ea typeface="微软雅黑" panose="020B0503020204020204" pitchFamily="34" charset="-122"/>
                  </a:rPr>
                  <a:t>initialization</a:t>
                </a:r>
                <a:r>
                  <a:rPr lang="en-US" altLang="zh-CN" sz="2000" dirty="0">
                    <a:latin typeface="微软雅黑" panose="020B0503020204020204" pitchFamily="34" charset="-122"/>
                    <a:ea typeface="微软雅黑" panose="020B0503020204020204" pitchFamily="34" charset="-122"/>
                  </a:rPr>
                  <a:t> + </a:t>
                </a:r>
                <a:r>
                  <a:rPr lang="en-US" sz="2000" dirty="0">
                    <a:solidFill>
                      <a:prstClr val="black"/>
                    </a:solidFill>
                    <a:latin typeface="微软雅黑" panose="020B0503020204020204" pitchFamily="34" charset="-122"/>
                  </a:rPr>
                  <a:t>loss + </a:t>
                </a:r>
                <a:r>
                  <a:rPr lang="en-US" sz="2000" dirty="0">
                    <a:solidFill>
                      <a:srgbClr val="FF0000"/>
                    </a:solidFill>
                    <a:latin typeface="微软雅黑" panose="020B0503020204020204" pitchFamily="34" charset="-122"/>
                  </a:rPr>
                  <a:t>dynamics</a:t>
                </a:r>
                <a14:m>
                  <m:oMath xmlns:m="http://schemas.openxmlformats.org/officeDocument/2006/math">
                    <m:groupChr>
                      <m:groupChrPr>
                        <m:chr m:val="⇔"/>
                        <m:vertJc m:val="bot"/>
                        <m:ctrlPr>
                          <a:rPr lang="en-US" altLang="zh-CN" sz="2000" i="1">
                            <a:solidFill>
                              <a:srgbClr val="FF0000"/>
                            </a:solidFill>
                            <a:latin typeface="Cambria Math" panose="02040503050406030204" pitchFamily="18" charset="0"/>
                          </a:rPr>
                        </m:ctrlPr>
                      </m:groupChrPr>
                      <m:e>
                        <m:r>
                          <m:rPr>
                            <m:brk m:alnAt="2"/>
                          </m:rP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m:t>
                        </m:r>
                      </m:e>
                    </m:groupChr>
                  </m:oMath>
                </a14:m>
                <a:r>
                  <a:rPr lang="en-US" sz="2000" dirty="0">
                    <a:latin typeface="微软雅黑" panose="020B0503020204020204" pitchFamily="34" charset="-122"/>
                  </a:rPr>
                  <a:t>loss+</a:t>
                </a:r>
                <a:r>
                  <a:rPr lang="zh-CN" altLang="en-US" sz="2000" b="1" dirty="0">
                    <a:solidFill>
                      <a:srgbClr val="FF0000"/>
                    </a:solidFill>
                    <a:latin typeface="微软雅黑" panose="020B0503020204020204" pitchFamily="34" charset="-122"/>
                    <a:ea typeface="微软雅黑" panose="020B0503020204020204" pitchFamily="34" charset="-122"/>
                  </a:rPr>
                  <a:t>正则化</a:t>
                </a:r>
                <a:endParaRPr lang="en-US" sz="2000" b="1" dirty="0">
                  <a:solidFill>
                    <a:srgbClr val="FF0000"/>
                  </a:solidFill>
                  <a:latin typeface="微软雅黑" panose="020B0503020204020204" pitchFamily="34" charset="-122"/>
                </a:endParaRPr>
              </a:p>
            </p:txBody>
          </p:sp>
        </mc:Choice>
        <mc:Fallback xmlns="">
          <p:sp>
            <p:nvSpPr>
              <p:cNvPr id="15" name="TextBox 16">
                <a:extLst>
                  <a:ext uri="{FF2B5EF4-FFF2-40B4-BE49-F238E27FC236}">
                    <a16:creationId xmlns:a16="http://schemas.microsoft.com/office/drawing/2014/main" id="{3044E666-F599-4224-B4B0-4EBEEC351874}"/>
                  </a:ext>
                </a:extLst>
              </p:cNvPr>
              <p:cNvSpPr txBox="1">
                <a:spLocks noRot="1" noChangeAspect="1" noMove="1" noResize="1" noEditPoints="1" noAdjustHandles="1" noChangeArrowheads="1" noChangeShapeType="1" noTextEdit="1"/>
              </p:cNvSpPr>
              <p:nvPr/>
            </p:nvSpPr>
            <p:spPr>
              <a:xfrm>
                <a:off x="1553734" y="4503591"/>
                <a:ext cx="5675755" cy="513539"/>
              </a:xfrm>
              <a:prstGeom prst="rect">
                <a:avLst/>
              </a:prstGeom>
              <a:blipFill>
                <a:blip r:embed="rId3"/>
                <a:stretch>
                  <a:fillRect l="-1182" r="-322" b="-21429"/>
                </a:stretch>
              </a:blipFill>
            </p:spPr>
            <p:txBody>
              <a:bodyPr/>
              <a:lstStyle/>
              <a:p>
                <a:r>
                  <a:rPr lang="zh-CN" altLang="en-US">
                    <a:noFill/>
                  </a:rPr>
                  <a:t> </a:t>
                </a:r>
              </a:p>
            </p:txBody>
          </p:sp>
        </mc:Fallback>
      </mc:AlternateContent>
      <p:sp>
        <p:nvSpPr>
          <p:cNvPr id="16" name="TextBox 18">
            <a:extLst>
              <a:ext uri="{FF2B5EF4-FFF2-40B4-BE49-F238E27FC236}">
                <a16:creationId xmlns:a16="http://schemas.microsoft.com/office/drawing/2014/main" id="{5A454966-95F5-40B9-95BF-A4846E5DD9FB}"/>
              </a:ext>
            </a:extLst>
          </p:cNvPr>
          <p:cNvSpPr txBox="1"/>
          <p:nvPr/>
        </p:nvSpPr>
        <p:spPr>
          <a:xfrm>
            <a:off x="7066857" y="3564155"/>
            <a:ext cx="3103418" cy="461665"/>
          </a:xfrm>
          <a:prstGeom prst="rect">
            <a:avLst/>
          </a:prstGeom>
          <a:noFill/>
        </p:spPr>
        <p:txBody>
          <a:bodyPr wrap="square" rtlCol="0">
            <a:spAutoFit/>
          </a:bodyPr>
          <a:lstStyle/>
          <a:p>
            <a:pPr algn="ctr" defTabSz="457200">
              <a:defRPr/>
            </a:pPr>
            <a:r>
              <a:rPr lang="zh-CN" altLang="en-US" sz="2400" b="1" dirty="0">
                <a:solidFill>
                  <a:prstClr val="black"/>
                </a:solidFill>
                <a:latin typeface="微软雅黑" panose="020B0503020204020204" pitchFamily="34" charset="-122"/>
                <a:ea typeface="微软雅黑" panose="020B0503020204020204" pitchFamily="34" charset="-122"/>
              </a:rPr>
              <a:t>神经网络</a:t>
            </a:r>
            <a:endParaRPr lang="en-US" sz="2400" b="1" dirty="0">
              <a:solidFill>
                <a:prstClr val="black"/>
              </a:solidFill>
              <a:latin typeface="微软雅黑" panose="020B0503020204020204" pitchFamily="34" charset="-122"/>
            </a:endParaRPr>
          </a:p>
        </p:txBody>
      </p:sp>
      <p:grpSp>
        <p:nvGrpSpPr>
          <p:cNvPr id="3" name="组合 2">
            <a:extLst>
              <a:ext uri="{FF2B5EF4-FFF2-40B4-BE49-F238E27FC236}">
                <a16:creationId xmlns:a16="http://schemas.microsoft.com/office/drawing/2014/main" id="{587668A8-DAE1-4869-A024-962FED19CB49}"/>
              </a:ext>
            </a:extLst>
          </p:cNvPr>
          <p:cNvGrpSpPr/>
          <p:nvPr/>
        </p:nvGrpSpPr>
        <p:grpSpPr>
          <a:xfrm>
            <a:off x="7229488" y="4041128"/>
            <a:ext cx="2763304" cy="1930834"/>
            <a:chOff x="6074834" y="4456828"/>
            <a:chExt cx="1932455" cy="1480837"/>
          </a:xfrm>
        </p:grpSpPr>
        <p:sp>
          <p:nvSpPr>
            <p:cNvPr id="22" name="Rectangle 9">
              <a:extLst>
                <a:ext uri="{FF2B5EF4-FFF2-40B4-BE49-F238E27FC236}">
                  <a16:creationId xmlns:a16="http://schemas.microsoft.com/office/drawing/2014/main" id="{6B3894CA-BB7E-48A5-ADCF-2C2DF8444B35}"/>
                </a:ext>
              </a:extLst>
            </p:cNvPr>
            <p:cNvSpPr/>
            <p:nvPr/>
          </p:nvSpPr>
          <p:spPr>
            <a:xfrm>
              <a:off x="6074834" y="4456828"/>
              <a:ext cx="1932455" cy="14808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sp>
          <p:nvSpPr>
            <p:cNvPr id="7" name="Oval 4">
              <a:extLst>
                <a:ext uri="{FF2B5EF4-FFF2-40B4-BE49-F238E27FC236}">
                  <a16:creationId xmlns:a16="http://schemas.microsoft.com/office/drawing/2014/main" id="{F432B978-08F5-4453-B770-022DBFF56FAD}"/>
                </a:ext>
              </a:extLst>
            </p:cNvPr>
            <p:cNvSpPr/>
            <p:nvPr/>
          </p:nvSpPr>
          <p:spPr>
            <a:xfrm>
              <a:off x="6484287" y="4597371"/>
              <a:ext cx="1503042" cy="1299202"/>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zh-CN" altLang="en-US" sz="2200" dirty="0">
                  <a:solidFill>
                    <a:schemeClr val="bg1"/>
                  </a:solidFill>
                  <a:latin typeface="微软雅黑" panose="020B0503020204020204" pitchFamily="34" charset="-122"/>
                  <a:ea typeface="微软雅黑" panose="020B0503020204020204" pitchFamily="34" charset="-122"/>
                </a:rPr>
                <a:t>所有</a:t>
              </a:r>
              <a:endParaRPr lang="en-US" altLang="zh-CN" sz="2200" dirty="0">
                <a:solidFill>
                  <a:schemeClr val="bg1"/>
                </a:solidFill>
                <a:latin typeface="微软雅黑" panose="020B0503020204020204" pitchFamily="34" charset="-122"/>
                <a:ea typeface="微软雅黑" panose="020B0503020204020204" pitchFamily="34" charset="-122"/>
              </a:endParaRPr>
            </a:p>
            <a:p>
              <a:pPr algn="ctr" defTabSz="457200">
                <a:defRPr/>
              </a:pPr>
              <a:r>
                <a:rPr lang="zh-CN" altLang="en-US" sz="2200" dirty="0">
                  <a:solidFill>
                    <a:schemeClr val="bg1"/>
                  </a:solidFill>
                  <a:latin typeface="微软雅黑" panose="020B0503020204020204" pitchFamily="34" charset="-122"/>
                  <a:ea typeface="微软雅黑" panose="020B0503020204020204" pitchFamily="34" charset="-122"/>
                </a:rPr>
                <a:t>可行解</a:t>
              </a:r>
              <a:endParaRPr lang="en-US" sz="2200" dirty="0">
                <a:solidFill>
                  <a:schemeClr val="bg1"/>
                </a:solidFill>
                <a:latin typeface="微软雅黑" panose="020B0503020204020204" pitchFamily="34" charset="-122"/>
              </a:endParaRPr>
            </a:p>
          </p:txBody>
        </p:sp>
        <p:cxnSp>
          <p:nvCxnSpPr>
            <p:cNvPr id="8" name="Connector: Curved 7">
              <a:extLst>
                <a:ext uri="{FF2B5EF4-FFF2-40B4-BE49-F238E27FC236}">
                  <a16:creationId xmlns:a16="http://schemas.microsoft.com/office/drawing/2014/main" id="{B0D144C2-AF44-4299-AC3B-76C98BABC2CF}"/>
                </a:ext>
              </a:extLst>
            </p:cNvPr>
            <p:cNvCxnSpPr>
              <a:cxnSpLocks/>
            </p:cNvCxnSpPr>
            <p:nvPr/>
          </p:nvCxnSpPr>
          <p:spPr>
            <a:xfrm>
              <a:off x="6226067" y="4555407"/>
              <a:ext cx="1208224" cy="32626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28F9C94-1B91-4A4F-A950-113DB8CFA959}"/>
                </a:ext>
              </a:extLst>
            </p:cNvPr>
            <p:cNvSpPr/>
            <p:nvPr/>
          </p:nvSpPr>
          <p:spPr>
            <a:xfrm>
              <a:off x="6165005" y="4497878"/>
              <a:ext cx="103806" cy="994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srgbClr val="7030A0"/>
                </a:solidFill>
                <a:latin typeface="微软雅黑" panose="020B0503020204020204" pitchFamily="34" charset="-122"/>
              </a:endParaRPr>
            </a:p>
          </p:txBody>
        </p:sp>
        <p:sp>
          <p:nvSpPr>
            <p:cNvPr id="17" name="Oval 20">
              <a:extLst>
                <a:ext uri="{FF2B5EF4-FFF2-40B4-BE49-F238E27FC236}">
                  <a16:creationId xmlns:a16="http://schemas.microsoft.com/office/drawing/2014/main" id="{1D894EFD-AF60-4BD2-8141-38675CDFED45}"/>
                </a:ext>
              </a:extLst>
            </p:cNvPr>
            <p:cNvSpPr/>
            <p:nvPr/>
          </p:nvSpPr>
          <p:spPr>
            <a:xfrm>
              <a:off x="7392925" y="4818011"/>
              <a:ext cx="103806" cy="994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grpSp>
      <p:sp>
        <p:nvSpPr>
          <p:cNvPr id="20" name="TextBox 17">
            <a:extLst>
              <a:ext uri="{FF2B5EF4-FFF2-40B4-BE49-F238E27FC236}">
                <a16:creationId xmlns:a16="http://schemas.microsoft.com/office/drawing/2014/main" id="{B4A145E7-AF23-4DFD-91B1-60298E45C543}"/>
              </a:ext>
            </a:extLst>
          </p:cNvPr>
          <p:cNvSpPr txBox="1"/>
          <p:nvPr/>
        </p:nvSpPr>
        <p:spPr>
          <a:xfrm>
            <a:off x="6738468" y="789912"/>
            <a:ext cx="3745345" cy="461665"/>
          </a:xfrm>
          <a:prstGeom prst="rect">
            <a:avLst/>
          </a:prstGeom>
          <a:noFill/>
        </p:spPr>
        <p:txBody>
          <a:bodyPr wrap="square" rtlCol="0">
            <a:spAutoFit/>
          </a:bodyPr>
          <a:lstStyle/>
          <a:p>
            <a:pPr algn="ctr" defTabSz="457200">
              <a:defRPr/>
            </a:pPr>
            <a:r>
              <a:rPr lang="zh-CN" altLang="en-US" sz="2400" b="1" dirty="0">
                <a:solidFill>
                  <a:prstClr val="black"/>
                </a:solidFill>
                <a:latin typeface="微软雅黑" panose="020B0503020204020204" pitchFamily="34" charset="-122"/>
                <a:ea typeface="微软雅黑" panose="020B0503020204020204" pitchFamily="34" charset="-122"/>
              </a:rPr>
              <a:t>传统优化</a:t>
            </a:r>
            <a:endParaRPr lang="en-US" sz="2400" b="1" dirty="0">
              <a:solidFill>
                <a:prstClr val="black"/>
              </a:solidFill>
              <a:latin typeface="微软雅黑" panose="020B0503020204020204" pitchFamily="34" charset="-122"/>
            </a:endParaRPr>
          </a:p>
        </p:txBody>
      </p:sp>
      <p:sp>
        <p:nvSpPr>
          <p:cNvPr id="23" name="Rectangle 2">
            <a:extLst>
              <a:ext uri="{FF2B5EF4-FFF2-40B4-BE49-F238E27FC236}">
                <a16:creationId xmlns:a16="http://schemas.microsoft.com/office/drawing/2014/main" id="{2BE88BB6-170D-42CA-8885-77E93030C913}"/>
              </a:ext>
            </a:extLst>
          </p:cNvPr>
          <p:cNvSpPr>
            <a:spLocks noChangeArrowheads="1"/>
          </p:cNvSpPr>
          <p:nvPr/>
        </p:nvSpPr>
        <p:spPr bwMode="auto">
          <a:xfrm>
            <a:off x="3273419" y="1767779"/>
            <a:ext cx="2078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002060"/>
                </a:solidFill>
                <a:latin typeface="微软雅黑" panose="020B0503020204020204" pitchFamily="34" charset="-122"/>
                <a:ea typeface="微软雅黑" panose="020B0503020204020204" pitchFamily="34" charset="-122"/>
              </a:rPr>
              <a:t>显式正则化</a:t>
            </a:r>
          </a:p>
        </p:txBody>
      </p:sp>
      <p:sp>
        <p:nvSpPr>
          <p:cNvPr id="24" name="Rectangle 2">
            <a:extLst>
              <a:ext uri="{FF2B5EF4-FFF2-40B4-BE49-F238E27FC236}">
                <a16:creationId xmlns:a16="http://schemas.microsoft.com/office/drawing/2014/main" id="{7044EEE3-FACB-45A5-8D75-783F76BCFB48}"/>
              </a:ext>
            </a:extLst>
          </p:cNvPr>
          <p:cNvSpPr>
            <a:spLocks noChangeArrowheads="1"/>
          </p:cNvSpPr>
          <p:nvPr/>
        </p:nvSpPr>
        <p:spPr bwMode="auto">
          <a:xfrm>
            <a:off x="3325934" y="3961196"/>
            <a:ext cx="2078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002060"/>
                </a:solidFill>
                <a:latin typeface="微软雅黑" panose="020B0503020204020204" pitchFamily="34" charset="-122"/>
                <a:ea typeface="微软雅黑" panose="020B0503020204020204" pitchFamily="34" charset="-122"/>
              </a:rPr>
              <a:t>隐式正则化</a:t>
            </a:r>
          </a:p>
        </p:txBody>
      </p:sp>
      <p:sp>
        <p:nvSpPr>
          <p:cNvPr id="25" name="Rectangle 2">
            <a:extLst>
              <a:ext uri="{FF2B5EF4-FFF2-40B4-BE49-F238E27FC236}">
                <a16:creationId xmlns:a16="http://schemas.microsoft.com/office/drawing/2014/main" id="{6BF1EF1F-A8CC-4AC4-BB45-42FC364CAE44}"/>
              </a:ext>
            </a:extLst>
          </p:cNvPr>
          <p:cNvSpPr>
            <a:spLocks noChangeArrowheads="1"/>
          </p:cNvSpPr>
          <p:nvPr/>
        </p:nvSpPr>
        <p:spPr bwMode="auto">
          <a:xfrm>
            <a:off x="1465386" y="981364"/>
            <a:ext cx="54973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002060"/>
                </a:solidFill>
                <a:latin typeface="微软雅黑" panose="020B0503020204020204" pitchFamily="34" charset="-122"/>
                <a:ea typeface="微软雅黑" panose="020B0503020204020204" pitchFamily="34" charset="-122"/>
              </a:rPr>
              <a:t>正则化决定模型在何种问题可以泛化好</a:t>
            </a:r>
          </a:p>
        </p:txBody>
      </p:sp>
    </p:spTree>
    <p:extLst>
      <p:ext uri="{BB962C8B-B14F-4D97-AF65-F5344CB8AC3E}">
        <p14:creationId xmlns:p14="http://schemas.microsoft.com/office/powerpoint/2010/main" val="145999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Start from traditional generalization gap</a:t>
            </a:r>
            <a:endParaRPr lang="zh-CN" altLang="en-US" dirty="0"/>
          </a:p>
        </p:txBody>
      </p:sp>
      <p:pic>
        <p:nvPicPr>
          <p:cNvPr id="18" name="Picture 8" descr="var_bias_sample">
            <a:extLst>
              <a:ext uri="{FF2B5EF4-FFF2-40B4-BE49-F238E27FC236}">
                <a16:creationId xmlns:a16="http://schemas.microsoft.com/office/drawing/2014/main" id="{827D767B-254F-47A7-B67D-9A41F67C1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036" y="2474622"/>
            <a:ext cx="4267200" cy="279169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a:extLst>
              <a:ext uri="{FF2B5EF4-FFF2-40B4-BE49-F238E27FC236}">
                <a16:creationId xmlns:a16="http://schemas.microsoft.com/office/drawing/2014/main" id="{EECFDAEE-0E1F-4D74-B099-8F79C3097CF3}"/>
              </a:ext>
            </a:extLst>
          </p:cNvPr>
          <p:cNvCxnSpPr/>
          <p:nvPr/>
        </p:nvCxnSpPr>
        <p:spPr>
          <a:xfrm>
            <a:off x="10864641" y="3773860"/>
            <a:ext cx="0" cy="914400"/>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17C69F9-FA8C-401F-BDC6-3707EA5830ED}"/>
              </a:ext>
            </a:extLst>
          </p:cNvPr>
          <p:cNvSpPr txBox="1"/>
          <p:nvPr/>
        </p:nvSpPr>
        <p:spPr>
          <a:xfrm>
            <a:off x="8621149" y="1928399"/>
            <a:ext cx="275539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42C2D"/>
                </a:solidFill>
                <a:effectLst/>
                <a:uLnTx/>
                <a:uFillTx/>
                <a:latin typeface="Times New Roman" panose="02020603050405020304" pitchFamily="18" charset="0"/>
                <a:ea typeface="黑体"/>
                <a:cs typeface="+mn-cs"/>
              </a:rPr>
              <a:t>Generalization Gap</a:t>
            </a:r>
          </a:p>
        </p:txBody>
      </p:sp>
      <p:sp>
        <p:nvSpPr>
          <p:cNvPr id="3" name="文本框 2">
            <a:extLst>
              <a:ext uri="{FF2B5EF4-FFF2-40B4-BE49-F238E27FC236}">
                <a16:creationId xmlns:a16="http://schemas.microsoft.com/office/drawing/2014/main" id="{1A96E02E-EA2B-445C-A40A-635F29BC5220}"/>
              </a:ext>
            </a:extLst>
          </p:cNvPr>
          <p:cNvSpPr txBox="1"/>
          <p:nvPr/>
        </p:nvSpPr>
        <p:spPr>
          <a:xfrm>
            <a:off x="2868603" y="1018135"/>
            <a:ext cx="68658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C2D"/>
                </a:solidFill>
                <a:effectLst/>
                <a:uLnTx/>
                <a:uFillTx/>
                <a:latin typeface="Book Antiqua"/>
                <a:ea typeface="黑体"/>
                <a:cs typeface="+mn-cs"/>
              </a:rPr>
              <a:t>Large complexity </a:t>
            </a:r>
            <a:r>
              <a:rPr kumimoji="0" lang="en-US" sz="2400" b="1"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 Large generalization gap</a:t>
            </a:r>
            <a:endParaRPr kumimoji="0" lang="en-US" sz="2400" b="1" i="0" u="none" strike="noStrike" kern="1200" cap="none" spc="0" normalizeH="0" baseline="0" noProof="0" dirty="0">
              <a:ln>
                <a:noFill/>
              </a:ln>
              <a:solidFill>
                <a:srgbClr val="242C2D"/>
              </a:solidFill>
              <a:effectLst/>
              <a:uLnTx/>
              <a:uFillTx/>
              <a:latin typeface="Book Antiqua"/>
              <a:ea typeface="黑体"/>
              <a:cs typeface="+mn-cs"/>
            </a:endParaRPr>
          </a:p>
        </p:txBody>
      </p:sp>
      <p:pic>
        <p:nvPicPr>
          <p:cNvPr id="9" name="图片 8">
            <a:extLst>
              <a:ext uri="{FF2B5EF4-FFF2-40B4-BE49-F238E27FC236}">
                <a16:creationId xmlns:a16="http://schemas.microsoft.com/office/drawing/2014/main" id="{9639AD26-FD0B-49E4-AF30-3703605D2046}"/>
              </a:ext>
            </a:extLst>
          </p:cNvPr>
          <p:cNvPicPr>
            <a:picLocks noChangeAspect="1"/>
          </p:cNvPicPr>
          <p:nvPr/>
        </p:nvPicPr>
        <p:blipFill>
          <a:blip r:embed="rId3"/>
          <a:stretch>
            <a:fillRect/>
          </a:stretch>
        </p:blipFill>
        <p:spPr>
          <a:xfrm>
            <a:off x="326887" y="2328509"/>
            <a:ext cx="6905699" cy="2948047"/>
          </a:xfrm>
          <a:prstGeom prst="rect">
            <a:avLst/>
          </a:prstGeom>
        </p:spPr>
      </p:pic>
      <p:sp>
        <p:nvSpPr>
          <p:cNvPr id="4" name="标题 1">
            <a:extLst>
              <a:ext uri="{FF2B5EF4-FFF2-40B4-BE49-F238E27FC236}">
                <a16:creationId xmlns:a16="http://schemas.microsoft.com/office/drawing/2014/main" id="{E664D49B-DE43-7A0B-1FC7-7778B7988B56}"/>
              </a:ext>
            </a:extLst>
          </p:cNvPr>
          <p:cNvSpPr txBox="1">
            <a:spLocks/>
          </p:cNvSpPr>
          <p:nvPr/>
        </p:nvSpPr>
        <p:spPr>
          <a:xfrm>
            <a:off x="1509279" y="5276556"/>
            <a:ext cx="9867260"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Traditional wisdom: Too complex is trouble</a:t>
            </a:r>
            <a:endParaRPr lang="en-US" dirty="0">
              <a:solidFill>
                <a:schemeClr val="tx2"/>
              </a:solidFill>
            </a:endParaRPr>
          </a:p>
        </p:txBody>
      </p:sp>
    </p:spTree>
    <p:extLst>
      <p:ext uri="{BB962C8B-B14F-4D97-AF65-F5344CB8AC3E}">
        <p14:creationId xmlns:p14="http://schemas.microsoft.com/office/powerpoint/2010/main" val="3151564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E783B1D-6422-B14D-85F5-ED899BDDB36D}"/>
              </a:ext>
            </a:extLst>
          </p:cNvPr>
          <p:cNvSpPr txBox="1"/>
          <p:nvPr/>
        </p:nvSpPr>
        <p:spPr>
          <a:xfrm>
            <a:off x="661011" y="226342"/>
            <a:ext cx="1088466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Picture of deep learning</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with</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implicit bias</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3797635A-BDB4-C74E-8D29-B13F8F35DFBD}"/>
              </a:ext>
            </a:extLst>
          </p:cNvPr>
          <p:cNvGrpSpPr/>
          <p:nvPr/>
        </p:nvGrpSpPr>
        <p:grpSpPr>
          <a:xfrm>
            <a:off x="2464191" y="1235348"/>
            <a:ext cx="8461733" cy="5251399"/>
            <a:chOff x="2464191" y="1235348"/>
            <a:chExt cx="8461733" cy="5251399"/>
          </a:xfrm>
        </p:grpSpPr>
        <p:sp>
          <p:nvSpPr>
            <p:cNvPr id="8" name="Rectangle 7">
              <a:extLst>
                <a:ext uri="{FF2B5EF4-FFF2-40B4-BE49-F238E27FC236}">
                  <a16:creationId xmlns:a16="http://schemas.microsoft.com/office/drawing/2014/main" id="{D518B96A-3874-FA4D-BC50-977689984472}"/>
                </a:ext>
              </a:extLst>
            </p:cNvPr>
            <p:cNvSpPr/>
            <p:nvPr/>
          </p:nvSpPr>
          <p:spPr>
            <a:xfrm>
              <a:off x="2464191" y="1235348"/>
              <a:ext cx="8461733" cy="52513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F67E4DB-CE13-AE46-A3FF-0DC99BEA4F0D}"/>
                </a:ext>
              </a:extLst>
            </p:cNvPr>
            <p:cNvSpPr/>
            <p:nvPr/>
          </p:nvSpPr>
          <p:spPr>
            <a:xfrm>
              <a:off x="4373880" y="1615440"/>
              <a:ext cx="6380479" cy="463296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11AC60D-AF24-5F42-AAD3-CAB609ADEA38}"/>
                </a:ext>
              </a:extLst>
            </p:cNvPr>
            <p:cNvSpPr/>
            <p:nvPr/>
          </p:nvSpPr>
          <p:spPr>
            <a:xfrm>
              <a:off x="5590486" y="2958870"/>
              <a:ext cx="3472412" cy="2509659"/>
            </a:xfrm>
            <a:prstGeom prst="ellipse">
              <a:avLst/>
            </a:prstGeom>
            <a:solidFill>
              <a:srgbClr val="00F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 name="Connector: Curved 7">
              <a:extLst>
                <a:ext uri="{FF2B5EF4-FFF2-40B4-BE49-F238E27FC236}">
                  <a16:creationId xmlns:a16="http://schemas.microsoft.com/office/drawing/2014/main" id="{5DF4225B-40F7-6545-BDC5-784169F2B03D}"/>
                </a:ext>
              </a:extLst>
            </p:cNvPr>
            <p:cNvCxnSpPr>
              <a:cxnSpLocks/>
              <a:stCxn id="11" idx="6"/>
              <a:endCxn id="13" idx="0"/>
            </p:cNvCxnSpPr>
            <p:nvPr/>
          </p:nvCxnSpPr>
          <p:spPr>
            <a:xfrm>
              <a:off x="4593954" y="2269801"/>
              <a:ext cx="2308705" cy="791786"/>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CC0246C-5238-354B-A689-2F6FF5E1A125}"/>
                </a:ext>
              </a:extLst>
            </p:cNvPr>
            <p:cNvSpPr/>
            <p:nvPr/>
          </p:nvSpPr>
          <p:spPr>
            <a:xfrm>
              <a:off x="4414976" y="2183968"/>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5454A6B0-7AE6-7943-B841-6214444C1CD6}"/>
                </a:ext>
              </a:extLst>
            </p:cNvPr>
            <p:cNvSpPr/>
            <p:nvPr/>
          </p:nvSpPr>
          <p:spPr>
            <a:xfrm>
              <a:off x="6813170" y="3061587"/>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106A686-3DB4-854D-AD8F-0974E4FE34B4}"/>
                </a:ext>
              </a:extLst>
            </p:cNvPr>
            <p:cNvSpPr/>
            <p:nvPr/>
          </p:nvSpPr>
          <p:spPr>
            <a:xfrm>
              <a:off x="2916577" y="5584578"/>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Parameter space</a:t>
              </a:r>
            </a:p>
          </p:txBody>
        </p:sp>
        <p:sp>
          <p:nvSpPr>
            <p:cNvPr id="20" name="Rectangle 19">
              <a:extLst>
                <a:ext uri="{FF2B5EF4-FFF2-40B4-BE49-F238E27FC236}">
                  <a16:creationId xmlns:a16="http://schemas.microsoft.com/office/drawing/2014/main" id="{2B6F4B02-2467-7740-A68F-3B0F4AB65499}"/>
                </a:ext>
              </a:extLst>
            </p:cNvPr>
            <p:cNvSpPr/>
            <p:nvPr/>
          </p:nvSpPr>
          <p:spPr>
            <a:xfrm>
              <a:off x="6302067" y="5430985"/>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Global minima</a:t>
              </a:r>
            </a:p>
          </p:txBody>
        </p:sp>
        <p:sp>
          <p:nvSpPr>
            <p:cNvPr id="28" name="TextBox 27">
              <a:extLst>
                <a:ext uri="{FF2B5EF4-FFF2-40B4-BE49-F238E27FC236}">
                  <a16:creationId xmlns:a16="http://schemas.microsoft.com/office/drawing/2014/main" id="{355D954B-755A-674D-87F5-D569CB96F5BC}"/>
                </a:ext>
              </a:extLst>
            </p:cNvPr>
            <p:cNvSpPr txBox="1"/>
            <p:nvPr/>
          </p:nvSpPr>
          <p:spPr>
            <a:xfrm>
              <a:off x="6381509" y="3147420"/>
              <a:ext cx="1750077"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Low frequency interpolations</a:t>
              </a:r>
            </a:p>
          </p:txBody>
        </p:sp>
      </p:grpSp>
      <p:sp>
        <p:nvSpPr>
          <p:cNvPr id="30" name="TextBox 29">
            <a:extLst>
              <a:ext uri="{FF2B5EF4-FFF2-40B4-BE49-F238E27FC236}">
                <a16:creationId xmlns:a16="http://schemas.microsoft.com/office/drawing/2014/main" id="{FB87A8ED-6D52-AE4E-8E72-32CC5E04CB19}"/>
              </a:ext>
            </a:extLst>
          </p:cNvPr>
          <p:cNvSpPr txBox="1"/>
          <p:nvPr/>
        </p:nvSpPr>
        <p:spPr>
          <a:xfrm>
            <a:off x="340196" y="2958870"/>
            <a:ext cx="2552982"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loss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initialization  dynamics</a:t>
            </a:r>
          </a:p>
        </p:txBody>
      </p:sp>
      <p:sp>
        <p:nvSpPr>
          <p:cNvPr id="2" name="矩形 1">
            <a:extLst>
              <a:ext uri="{FF2B5EF4-FFF2-40B4-BE49-F238E27FC236}">
                <a16:creationId xmlns:a16="http://schemas.microsoft.com/office/drawing/2014/main" id="{E1356159-FC61-FBA5-C105-D9371B4CA81F}"/>
              </a:ext>
            </a:extLst>
          </p:cNvPr>
          <p:cNvSpPr/>
          <p:nvPr/>
        </p:nvSpPr>
        <p:spPr>
          <a:xfrm>
            <a:off x="7291352" y="2958870"/>
            <a:ext cx="45719" cy="247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E09EADC-224A-C93C-335C-8BB5A0B204D2}"/>
              </a:ext>
            </a:extLst>
          </p:cNvPr>
          <p:cNvSpPr txBox="1"/>
          <p:nvPr/>
        </p:nvSpPr>
        <p:spPr>
          <a:xfrm>
            <a:off x="5918200" y="3916680"/>
            <a:ext cx="1137186" cy="646331"/>
          </a:xfrm>
          <a:prstGeom prst="rect">
            <a:avLst/>
          </a:prstGeom>
          <a:noFill/>
        </p:spPr>
        <p:txBody>
          <a:bodyPr wrap="square" rtlCol="0">
            <a:spAutoFit/>
          </a:bodyPr>
          <a:lstStyle/>
          <a:p>
            <a:r>
              <a:rPr lang="en-US" altLang="zh-CN" b="1" dirty="0"/>
              <a:t>Linear regime</a:t>
            </a:r>
            <a:endParaRPr lang="zh-CN" altLang="en-US" b="1" dirty="0"/>
          </a:p>
        </p:txBody>
      </p:sp>
      <p:sp>
        <p:nvSpPr>
          <p:cNvPr id="24" name="文本框 23">
            <a:extLst>
              <a:ext uri="{FF2B5EF4-FFF2-40B4-BE49-F238E27FC236}">
                <a16:creationId xmlns:a16="http://schemas.microsoft.com/office/drawing/2014/main" id="{C8BC6355-5D26-8AF8-9A3C-EE013F3942B4}"/>
              </a:ext>
            </a:extLst>
          </p:cNvPr>
          <p:cNvSpPr txBox="1"/>
          <p:nvPr/>
        </p:nvSpPr>
        <p:spPr>
          <a:xfrm>
            <a:off x="7620824" y="3931920"/>
            <a:ext cx="1359616" cy="646331"/>
          </a:xfrm>
          <a:prstGeom prst="rect">
            <a:avLst/>
          </a:prstGeom>
          <a:noFill/>
        </p:spPr>
        <p:txBody>
          <a:bodyPr wrap="square" rtlCol="0">
            <a:spAutoFit/>
          </a:bodyPr>
          <a:lstStyle/>
          <a:p>
            <a:r>
              <a:rPr lang="en-US" altLang="zh-CN" b="1" dirty="0"/>
              <a:t>Non-Linear regime</a:t>
            </a:r>
            <a:endParaRPr lang="zh-CN" altLang="en-US" b="1" dirty="0"/>
          </a:p>
        </p:txBody>
      </p:sp>
      <p:sp>
        <p:nvSpPr>
          <p:cNvPr id="25" name="文本框 24">
            <a:extLst>
              <a:ext uri="{FF2B5EF4-FFF2-40B4-BE49-F238E27FC236}">
                <a16:creationId xmlns:a16="http://schemas.microsoft.com/office/drawing/2014/main" id="{B3B768FE-BBDA-D88A-B6AA-51242EE48EC5}"/>
              </a:ext>
            </a:extLst>
          </p:cNvPr>
          <p:cNvSpPr txBox="1"/>
          <p:nvPr/>
        </p:nvSpPr>
        <p:spPr>
          <a:xfrm>
            <a:off x="6129205" y="4514335"/>
            <a:ext cx="1137186" cy="646331"/>
          </a:xfrm>
          <a:prstGeom prst="rect">
            <a:avLst/>
          </a:prstGeom>
          <a:noFill/>
        </p:spPr>
        <p:txBody>
          <a:bodyPr wrap="square" rtlCol="0">
            <a:spAutoFit/>
          </a:bodyPr>
          <a:lstStyle/>
          <a:p>
            <a:r>
              <a:rPr lang="en-US" altLang="zh-CN" b="1" dirty="0"/>
              <a:t>Nearest</a:t>
            </a:r>
          </a:p>
          <a:p>
            <a:r>
              <a:rPr lang="en-US" altLang="zh-CN" b="1" dirty="0"/>
              <a:t>solution</a:t>
            </a:r>
            <a:endParaRPr lang="zh-CN" altLang="en-US" b="1" dirty="0"/>
          </a:p>
        </p:txBody>
      </p:sp>
      <p:sp>
        <p:nvSpPr>
          <p:cNvPr id="26" name="文本框 25">
            <a:extLst>
              <a:ext uri="{FF2B5EF4-FFF2-40B4-BE49-F238E27FC236}">
                <a16:creationId xmlns:a16="http://schemas.microsoft.com/office/drawing/2014/main" id="{C24F13BE-8C20-0E42-1690-61BF9B0CEC60}"/>
              </a:ext>
            </a:extLst>
          </p:cNvPr>
          <p:cNvSpPr txBox="1"/>
          <p:nvPr/>
        </p:nvSpPr>
        <p:spPr>
          <a:xfrm>
            <a:off x="7362032" y="4584929"/>
            <a:ext cx="1489973" cy="369332"/>
          </a:xfrm>
          <a:prstGeom prst="rect">
            <a:avLst/>
          </a:prstGeom>
          <a:noFill/>
        </p:spPr>
        <p:txBody>
          <a:bodyPr wrap="square" rtlCol="0">
            <a:spAutoFit/>
          </a:bodyPr>
          <a:lstStyle/>
          <a:p>
            <a:r>
              <a:rPr lang="en-US" altLang="zh-CN" b="1" dirty="0"/>
              <a:t>Condensation</a:t>
            </a:r>
            <a:endParaRPr lang="zh-CN" altLang="en-US" b="1" dirty="0"/>
          </a:p>
        </p:txBody>
      </p:sp>
    </p:spTree>
    <p:custDataLst>
      <p:tags r:id="rId1"/>
    </p:custDataLst>
    <p:extLst>
      <p:ext uri="{BB962C8B-B14F-4D97-AF65-F5344CB8AC3E}">
        <p14:creationId xmlns:p14="http://schemas.microsoft.com/office/powerpoint/2010/main" val="2844179135"/>
      </p:ext>
    </p:extLst>
  </p:cSld>
  <p:clrMapOvr>
    <a:masterClrMapping/>
  </p:clrMapOvr>
  <mc:AlternateContent xmlns:mc="http://schemas.openxmlformats.org/markup-compatibility/2006" xmlns:p14="http://schemas.microsoft.com/office/powerpoint/2010/main">
    <mc:Choice Requires="p14">
      <p:transition spd="slow" p14:dur="2000" advTm="96054"/>
    </mc:Choice>
    <mc:Fallback xmlns="">
      <p:transition spd="slow" advTm="96054"/>
    </mc:Fallback>
  </mc:AlternateContent>
  <p:extLst>
    <p:ext uri="{E180D4A7-C9FB-4DFB-919C-405C955672EB}">
      <p14:showEvtLst xmlns:p14="http://schemas.microsoft.com/office/powerpoint/2010/main">
        <p14:playEvt time="13762" objId="4"/>
        <p14:stopEvt time="47142" objId="4"/>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2873202" y="0"/>
            <a:ext cx="7865535" cy="620712"/>
          </a:xfrm>
        </p:spPr>
        <p:txBody>
          <a:bodyPr/>
          <a:lstStyle/>
          <a:p>
            <a:r>
              <a:rPr lang="en-US" dirty="0">
                <a:solidFill>
                  <a:schemeClr val="tx2"/>
                </a:solidFill>
              </a:rPr>
              <a:t>Simple bias in practice</a:t>
            </a:r>
          </a:p>
        </p:txBody>
      </p:sp>
      <p:sp>
        <p:nvSpPr>
          <p:cNvPr id="3" name="标题 1">
            <a:extLst>
              <a:ext uri="{FF2B5EF4-FFF2-40B4-BE49-F238E27FC236}">
                <a16:creationId xmlns:a16="http://schemas.microsoft.com/office/drawing/2014/main" id="{0DD4DD28-BF11-306B-7232-0EC51F8A3C3B}"/>
              </a:ext>
            </a:extLst>
          </p:cNvPr>
          <p:cNvSpPr txBox="1">
            <a:spLocks/>
          </p:cNvSpPr>
          <p:nvPr/>
        </p:nvSpPr>
        <p:spPr>
          <a:xfrm>
            <a:off x="799903" y="796182"/>
            <a:ext cx="4166695" cy="98529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dirty="0"/>
              <a:t>Frequency</a:t>
            </a:r>
            <a:r>
              <a:rPr lang="zh-CN" altLang="en-US" dirty="0"/>
              <a:t> </a:t>
            </a:r>
            <a:r>
              <a:rPr lang="en-US" altLang="zh-CN" dirty="0"/>
              <a:t>Principle</a:t>
            </a:r>
            <a:r>
              <a:rPr lang="zh-CN" altLang="en-US" dirty="0"/>
              <a:t> </a:t>
            </a:r>
            <a:r>
              <a:rPr lang="zh-CN" altLang="en-US" sz="2400" dirty="0"/>
              <a:t>（频率原则）</a:t>
            </a:r>
            <a:endParaRPr lang="en-US" sz="2400" dirty="0"/>
          </a:p>
        </p:txBody>
      </p:sp>
      <p:pic>
        <p:nvPicPr>
          <p:cNvPr id="4" name="图片 3">
            <a:extLst>
              <a:ext uri="{FF2B5EF4-FFF2-40B4-BE49-F238E27FC236}">
                <a16:creationId xmlns:a16="http://schemas.microsoft.com/office/drawing/2014/main" id="{E44074A4-ABDB-6A50-EF63-57217D95DE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167" y="2033670"/>
            <a:ext cx="4691685" cy="3499456"/>
          </a:xfrm>
          <a:prstGeom prst="rect">
            <a:avLst/>
          </a:prstGeom>
        </p:spPr>
      </p:pic>
      <p:pic>
        <p:nvPicPr>
          <p:cNvPr id="5" name="图片 4">
            <a:extLst>
              <a:ext uri="{FF2B5EF4-FFF2-40B4-BE49-F238E27FC236}">
                <a16:creationId xmlns:a16="http://schemas.microsoft.com/office/drawing/2014/main" id="{73CD1478-EEDF-9F03-7D61-D19362486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5546" y="2387441"/>
            <a:ext cx="5822528" cy="2679146"/>
          </a:xfrm>
          <a:prstGeom prst="rect">
            <a:avLst/>
          </a:prstGeom>
        </p:spPr>
      </p:pic>
      <p:sp>
        <p:nvSpPr>
          <p:cNvPr id="6" name="标题 1">
            <a:extLst>
              <a:ext uri="{FF2B5EF4-FFF2-40B4-BE49-F238E27FC236}">
                <a16:creationId xmlns:a16="http://schemas.microsoft.com/office/drawing/2014/main" id="{795F63E7-222A-9ED7-7DC5-356338715F00}"/>
              </a:ext>
            </a:extLst>
          </p:cNvPr>
          <p:cNvSpPr txBox="1">
            <a:spLocks/>
          </p:cNvSpPr>
          <p:nvPr/>
        </p:nvSpPr>
        <p:spPr>
          <a:xfrm>
            <a:off x="7543477" y="796182"/>
            <a:ext cx="3006665" cy="98529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dirty="0"/>
              <a:t>Condensation</a:t>
            </a:r>
          </a:p>
          <a:p>
            <a:pPr algn="ctr"/>
            <a:r>
              <a:rPr lang="zh-CN" altLang="en-US" sz="2400" dirty="0"/>
              <a:t>（参数凝聚）</a:t>
            </a:r>
            <a:endParaRPr lang="en-US" sz="2400" dirty="0"/>
          </a:p>
        </p:txBody>
      </p:sp>
      <p:sp>
        <p:nvSpPr>
          <p:cNvPr id="7" name="标题 1">
            <a:extLst>
              <a:ext uri="{FF2B5EF4-FFF2-40B4-BE49-F238E27FC236}">
                <a16:creationId xmlns:a16="http://schemas.microsoft.com/office/drawing/2014/main" id="{E732B324-C93F-8587-9191-026A63802567}"/>
              </a:ext>
            </a:extLst>
          </p:cNvPr>
          <p:cNvSpPr txBox="1">
            <a:spLocks/>
          </p:cNvSpPr>
          <p:nvPr/>
        </p:nvSpPr>
        <p:spPr>
          <a:xfrm>
            <a:off x="553006" y="5276021"/>
            <a:ext cx="4166695" cy="608747"/>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dirty="0">
                <a:solidFill>
                  <a:schemeClr val="tx2"/>
                </a:solidFill>
              </a:rPr>
              <a:t>Low-frequency</a:t>
            </a:r>
            <a:r>
              <a:rPr lang="zh-CN" altLang="en-US" sz="2400" dirty="0">
                <a:solidFill>
                  <a:schemeClr val="tx2"/>
                </a:solidFill>
              </a:rPr>
              <a:t> </a:t>
            </a:r>
            <a:r>
              <a:rPr lang="en-US" altLang="zh-CN" sz="2400" dirty="0">
                <a:solidFill>
                  <a:schemeClr val="tx2"/>
                </a:solidFill>
              </a:rPr>
              <a:t>bias</a:t>
            </a:r>
            <a:endParaRPr lang="en-US" sz="2400" dirty="0">
              <a:solidFill>
                <a:schemeClr val="tx2"/>
              </a:solidFill>
            </a:endParaRPr>
          </a:p>
        </p:txBody>
      </p:sp>
      <p:sp>
        <p:nvSpPr>
          <p:cNvPr id="8" name="标题 1">
            <a:extLst>
              <a:ext uri="{FF2B5EF4-FFF2-40B4-BE49-F238E27FC236}">
                <a16:creationId xmlns:a16="http://schemas.microsoft.com/office/drawing/2014/main" id="{00FEA8E7-39B1-DA84-0C98-BA7905839CEB}"/>
              </a:ext>
            </a:extLst>
          </p:cNvPr>
          <p:cNvSpPr txBox="1">
            <a:spLocks/>
          </p:cNvSpPr>
          <p:nvPr/>
        </p:nvSpPr>
        <p:spPr>
          <a:xfrm>
            <a:off x="6963461" y="5276021"/>
            <a:ext cx="4540498" cy="608747"/>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dirty="0">
                <a:solidFill>
                  <a:schemeClr val="tx2"/>
                </a:solidFill>
              </a:rPr>
              <a:t>Few effective neurons</a:t>
            </a:r>
            <a:endParaRPr lang="en-US" sz="2400" dirty="0">
              <a:solidFill>
                <a:schemeClr val="tx2"/>
              </a:solidFill>
            </a:endParaRPr>
          </a:p>
        </p:txBody>
      </p:sp>
    </p:spTree>
    <p:extLst>
      <p:ext uri="{BB962C8B-B14F-4D97-AF65-F5344CB8AC3E}">
        <p14:creationId xmlns:p14="http://schemas.microsoft.com/office/powerpoint/2010/main" val="1112560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C0E1C-0A03-04F6-5470-388B42DB58BF}"/>
              </a:ext>
            </a:extLst>
          </p:cNvPr>
          <p:cNvSpPr>
            <a:spLocks noGrp="1"/>
          </p:cNvSpPr>
          <p:nvPr>
            <p:ph type="title"/>
          </p:nvPr>
        </p:nvSpPr>
        <p:spPr/>
        <p:txBody>
          <a:bodyPr/>
          <a:lstStyle/>
          <a:p>
            <a:r>
              <a:rPr lang="en-US" altLang="zh-CN" sz="3200" dirty="0"/>
              <a:t>Simplicity is important</a:t>
            </a:r>
            <a:endParaRPr lang="zh-CN" altLang="en-US" dirty="0"/>
          </a:p>
        </p:txBody>
      </p:sp>
      <p:pic>
        <p:nvPicPr>
          <p:cNvPr id="5" name="图片 4">
            <a:extLst>
              <a:ext uri="{FF2B5EF4-FFF2-40B4-BE49-F238E27FC236}">
                <a16:creationId xmlns:a16="http://schemas.microsoft.com/office/drawing/2014/main" id="{5E6F4CC4-20F7-6BB4-BCD4-F5A4ABC78965}"/>
              </a:ext>
            </a:extLst>
          </p:cNvPr>
          <p:cNvPicPr>
            <a:picLocks noChangeAspect="1"/>
          </p:cNvPicPr>
          <p:nvPr/>
        </p:nvPicPr>
        <p:blipFill>
          <a:blip r:embed="rId2"/>
          <a:stretch>
            <a:fillRect/>
          </a:stretch>
        </p:blipFill>
        <p:spPr>
          <a:xfrm>
            <a:off x="1342886" y="835690"/>
            <a:ext cx="9930296" cy="5354904"/>
          </a:xfrm>
          <a:prstGeom prst="rect">
            <a:avLst/>
          </a:prstGeom>
        </p:spPr>
      </p:pic>
    </p:spTree>
    <p:extLst>
      <p:ext uri="{BB962C8B-B14F-4D97-AF65-F5344CB8AC3E}">
        <p14:creationId xmlns:p14="http://schemas.microsoft.com/office/powerpoint/2010/main" val="426432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C0E1C-0A03-04F6-5470-388B42DB58BF}"/>
              </a:ext>
            </a:extLst>
          </p:cNvPr>
          <p:cNvSpPr>
            <a:spLocks noGrp="1"/>
          </p:cNvSpPr>
          <p:nvPr>
            <p:ph type="title"/>
          </p:nvPr>
        </p:nvSpPr>
        <p:spPr/>
        <p:txBody>
          <a:bodyPr/>
          <a:lstStyle/>
          <a:p>
            <a:r>
              <a:rPr lang="en-US" altLang="zh-CN" sz="3200" dirty="0"/>
              <a:t>Simplicity is important</a:t>
            </a:r>
            <a:endParaRPr lang="zh-CN" altLang="en-US" dirty="0"/>
          </a:p>
        </p:txBody>
      </p:sp>
      <p:pic>
        <p:nvPicPr>
          <p:cNvPr id="4" name="图片 3">
            <a:extLst>
              <a:ext uri="{FF2B5EF4-FFF2-40B4-BE49-F238E27FC236}">
                <a16:creationId xmlns:a16="http://schemas.microsoft.com/office/drawing/2014/main" id="{17A0A923-1B09-F5D6-ACB4-B6127654B489}"/>
              </a:ext>
            </a:extLst>
          </p:cNvPr>
          <p:cNvPicPr>
            <a:picLocks noChangeAspect="1"/>
          </p:cNvPicPr>
          <p:nvPr/>
        </p:nvPicPr>
        <p:blipFill>
          <a:blip r:embed="rId2"/>
          <a:stretch>
            <a:fillRect/>
          </a:stretch>
        </p:blipFill>
        <p:spPr>
          <a:xfrm>
            <a:off x="195262" y="1266825"/>
            <a:ext cx="11801475" cy="4324350"/>
          </a:xfrm>
          <a:prstGeom prst="rect">
            <a:avLst/>
          </a:prstGeom>
        </p:spPr>
      </p:pic>
    </p:spTree>
    <p:extLst>
      <p:ext uri="{BB962C8B-B14F-4D97-AF65-F5344CB8AC3E}">
        <p14:creationId xmlns:p14="http://schemas.microsoft.com/office/powerpoint/2010/main" val="1912033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3217332" y="2808288"/>
            <a:ext cx="7865535" cy="620712"/>
          </a:xfrm>
        </p:spPr>
        <p:txBody>
          <a:bodyPr/>
          <a:lstStyle/>
          <a:p>
            <a:r>
              <a:rPr lang="zh-CN" altLang="en-US" dirty="0">
                <a:solidFill>
                  <a:schemeClr val="tx2"/>
                </a:solidFill>
              </a:rPr>
              <a:t>神经网络的情况如何呢？</a:t>
            </a:r>
            <a:endParaRPr lang="en-US" dirty="0">
              <a:solidFill>
                <a:schemeClr val="tx2"/>
              </a:solidFill>
            </a:endParaRPr>
          </a:p>
        </p:txBody>
      </p:sp>
    </p:spTree>
    <p:extLst>
      <p:ext uri="{BB962C8B-B14F-4D97-AF65-F5344CB8AC3E}">
        <p14:creationId xmlns:p14="http://schemas.microsoft.com/office/powerpoint/2010/main" val="603672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3217333" y="2808288"/>
            <a:ext cx="5624513" cy="620712"/>
          </a:xfrm>
        </p:spPr>
        <p:txBody>
          <a:bodyPr/>
          <a:lstStyle/>
          <a:p>
            <a:r>
              <a:rPr lang="en-US" dirty="0">
                <a:solidFill>
                  <a:schemeClr val="tx2"/>
                </a:solidFill>
              </a:rPr>
              <a:t>Is NN really so complex?</a:t>
            </a:r>
          </a:p>
        </p:txBody>
      </p:sp>
    </p:spTree>
    <p:extLst>
      <p:ext uri="{BB962C8B-B14F-4D97-AF65-F5344CB8AC3E}">
        <p14:creationId xmlns:p14="http://schemas.microsoft.com/office/powerpoint/2010/main" val="103694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A7104AD-B24F-4720-9144-5B7234B9AC2A}"/>
              </a:ext>
            </a:extLst>
          </p:cNvPr>
          <p:cNvSpPr txBox="1"/>
          <p:nvPr/>
        </p:nvSpPr>
        <p:spPr>
          <a:xfrm>
            <a:off x="1919654" y="4756639"/>
            <a:ext cx="8354891" cy="930447"/>
          </a:xfrm>
          <a:prstGeom prst="rect">
            <a:avLst/>
          </a:prstGeom>
        </p:spPr>
        <p:txBody>
          <a:bodyPr vert="horz" lIns="91440" tIns="45720" rIns="91440" bIns="45720" rtlCol="0" anchor="b">
            <a:normAutofit/>
          </a:bodyPr>
          <a:lstStyle/>
          <a:p>
            <a:pPr algn="ctr" fontAlgn="base">
              <a:lnSpc>
                <a:spcPct val="90000"/>
              </a:lnSpc>
              <a:spcBef>
                <a:spcPct val="0"/>
              </a:spcBef>
              <a:spcAft>
                <a:spcPts val="600"/>
              </a:spcAft>
              <a:defRPr/>
            </a:pPr>
            <a:r>
              <a:rPr lang="en-US" sz="4700" dirty="0">
                <a:solidFill>
                  <a:srgbClr val="FFFFFF"/>
                </a:solidFill>
                <a:latin typeface="Times New Roman"/>
              </a:rPr>
              <a:t>1989</a:t>
            </a:r>
          </a:p>
        </p:txBody>
      </p:sp>
      <p:pic>
        <p:nvPicPr>
          <p:cNvPr id="5" name="图片 4">
            <a:extLst>
              <a:ext uri="{FF2B5EF4-FFF2-40B4-BE49-F238E27FC236}">
                <a16:creationId xmlns:a16="http://schemas.microsoft.com/office/drawing/2014/main" id="{440C7957-0BAA-47E0-A62E-1C9B75DEFD47}"/>
              </a:ext>
            </a:extLst>
          </p:cNvPr>
          <p:cNvPicPr>
            <a:picLocks noChangeAspect="1"/>
          </p:cNvPicPr>
          <p:nvPr/>
        </p:nvPicPr>
        <p:blipFill>
          <a:blip r:embed="rId2"/>
          <a:stretch>
            <a:fillRect/>
          </a:stretch>
        </p:blipFill>
        <p:spPr>
          <a:xfrm>
            <a:off x="1704976" y="1170914"/>
            <a:ext cx="8622615" cy="3750836"/>
          </a:xfrm>
          <a:prstGeom prst="rect">
            <a:avLst/>
          </a:prstGeom>
        </p:spPr>
      </p:pic>
      <p:sp>
        <p:nvSpPr>
          <p:cNvPr id="2" name="标题 1">
            <a:extLst>
              <a:ext uri="{FF2B5EF4-FFF2-40B4-BE49-F238E27FC236}">
                <a16:creationId xmlns:a16="http://schemas.microsoft.com/office/drawing/2014/main" id="{ED7704A3-78CD-CB78-E485-F23BBBBA97B5}"/>
              </a:ext>
            </a:extLst>
          </p:cNvPr>
          <p:cNvSpPr txBox="1">
            <a:spLocks/>
          </p:cNvSpPr>
          <p:nvPr/>
        </p:nvSpPr>
        <p:spPr>
          <a:xfrm>
            <a:off x="4168406" y="5221862"/>
            <a:ext cx="5624513"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Yes,</a:t>
            </a:r>
            <a:r>
              <a:rPr lang="zh-CN" altLang="en-US" dirty="0">
                <a:solidFill>
                  <a:schemeClr val="tx2"/>
                </a:solidFill>
              </a:rPr>
              <a:t> </a:t>
            </a:r>
            <a:r>
              <a:rPr lang="en-US" dirty="0">
                <a:solidFill>
                  <a:schemeClr val="tx2"/>
                </a:solidFill>
              </a:rPr>
              <a:t>NN is complex!</a:t>
            </a:r>
          </a:p>
        </p:txBody>
      </p:sp>
    </p:spTree>
    <p:extLst>
      <p:ext uri="{BB962C8B-B14F-4D97-AF65-F5344CB8AC3E}">
        <p14:creationId xmlns:p14="http://schemas.microsoft.com/office/powerpoint/2010/main" val="322563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5A332-7C7E-8155-6563-76D11AC1E520}"/>
              </a:ext>
            </a:extLst>
          </p:cNvPr>
          <p:cNvSpPr>
            <a:spLocks noGrp="1"/>
          </p:cNvSpPr>
          <p:nvPr>
            <p:ph type="title"/>
          </p:nvPr>
        </p:nvSpPr>
        <p:spPr/>
        <p:txBody>
          <a:bodyPr/>
          <a:lstStyle/>
          <a:p>
            <a:r>
              <a:rPr lang="zh-CN" altLang="en-US" dirty="0"/>
              <a:t>一维拟合</a:t>
            </a:r>
          </a:p>
        </p:txBody>
      </p:sp>
      <p:pic>
        <p:nvPicPr>
          <p:cNvPr id="5" name="图片 4">
            <a:extLst>
              <a:ext uri="{FF2B5EF4-FFF2-40B4-BE49-F238E27FC236}">
                <a16:creationId xmlns:a16="http://schemas.microsoft.com/office/drawing/2014/main" id="{F2508C45-A6AB-08D7-ECEC-C593CFB33420}"/>
              </a:ext>
            </a:extLst>
          </p:cNvPr>
          <p:cNvPicPr>
            <a:picLocks noChangeAspect="1"/>
          </p:cNvPicPr>
          <p:nvPr/>
        </p:nvPicPr>
        <p:blipFill>
          <a:blip r:embed="rId2"/>
          <a:stretch>
            <a:fillRect/>
          </a:stretch>
        </p:blipFill>
        <p:spPr>
          <a:xfrm>
            <a:off x="3413066" y="896731"/>
            <a:ext cx="6249078" cy="4605130"/>
          </a:xfrm>
          <a:prstGeom prst="rect">
            <a:avLst/>
          </a:prstGeom>
        </p:spPr>
      </p:pic>
      <p:sp>
        <p:nvSpPr>
          <p:cNvPr id="7" name="文本框 6">
            <a:extLst>
              <a:ext uri="{FF2B5EF4-FFF2-40B4-BE49-F238E27FC236}">
                <a16:creationId xmlns:a16="http://schemas.microsoft.com/office/drawing/2014/main" id="{9B8AEF78-BEFC-7F06-258B-D34C7219C7F6}"/>
              </a:ext>
            </a:extLst>
          </p:cNvPr>
          <p:cNvSpPr txBox="1"/>
          <p:nvPr/>
        </p:nvSpPr>
        <p:spPr>
          <a:xfrm>
            <a:off x="3489605" y="5574700"/>
            <a:ext cx="6096000" cy="646331"/>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用四个隐藏层的神经网络拟合蓝色星点数据，每层</a:t>
            </a:r>
            <a:r>
              <a:rPr lang="en-US" altLang="zh-CN" sz="1800" b="0" i="0" u="none" strike="noStrike" baseline="0" dirty="0">
                <a:solidFill>
                  <a:schemeClr val="tx2"/>
                </a:solidFill>
                <a:latin typeface="CMR10"/>
                <a:ea typeface="宋体" panose="02010600030101010101" pitchFamily="2" charset="-122"/>
              </a:rPr>
              <a:t>500</a:t>
            </a:r>
            <a:r>
              <a:rPr lang="zh-CN" altLang="en-US" sz="1800" b="0" i="0" u="none" strike="noStrike" baseline="0" dirty="0">
                <a:solidFill>
                  <a:schemeClr val="tx2"/>
                </a:solidFill>
                <a:latin typeface="宋体" panose="02010600030101010101" pitchFamily="2" charset="-122"/>
                <a:ea typeface="宋体" panose="02010600030101010101" pitchFamily="2" charset="-122"/>
              </a:rPr>
              <a:t>个神经元，激活函数为</a:t>
            </a:r>
            <a:r>
              <a:rPr lang="en-US" altLang="zh-CN" sz="1800" b="0" i="0" u="none" strike="noStrike" baseline="0" dirty="0">
                <a:solidFill>
                  <a:schemeClr val="tx2"/>
                </a:solidFill>
                <a:latin typeface="CMR10"/>
                <a:ea typeface="宋体" panose="02010600030101010101" pitchFamily="2" charset="-122"/>
              </a:rPr>
              <a:t>Tanh</a:t>
            </a:r>
            <a:endParaRPr lang="zh-CN" altLang="en-US" dirty="0">
              <a:solidFill>
                <a:schemeClr val="tx2"/>
              </a:solidFill>
            </a:endParaRPr>
          </a:p>
        </p:txBody>
      </p:sp>
    </p:spTree>
    <p:extLst>
      <p:ext uri="{BB962C8B-B14F-4D97-AF65-F5344CB8AC3E}">
        <p14:creationId xmlns:p14="http://schemas.microsoft.com/office/powerpoint/2010/main" val="143151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A generalization puzzle arises in deep learning</a:t>
            </a:r>
            <a:endParaRPr lang="zh-CN" altLang="en-US" dirty="0"/>
          </a:p>
        </p:txBody>
      </p:sp>
      <p:sp>
        <p:nvSpPr>
          <p:cNvPr id="3" name="文本框 2">
            <a:extLst>
              <a:ext uri="{FF2B5EF4-FFF2-40B4-BE49-F238E27FC236}">
                <a16:creationId xmlns:a16="http://schemas.microsoft.com/office/drawing/2014/main" id="{613CCD9B-2707-488C-92B3-D54555E493C2}"/>
              </a:ext>
            </a:extLst>
          </p:cNvPr>
          <p:cNvSpPr txBox="1"/>
          <p:nvPr/>
        </p:nvSpPr>
        <p:spPr>
          <a:xfrm>
            <a:off x="8028878" y="5916394"/>
            <a:ext cx="416312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rPr>
              <a:t>L.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黑体"/>
                <a:cs typeface="+mn-cs"/>
              </a:rPr>
              <a:t>Breiman</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rPr>
              <a:t> 1995, Zhang et al., 2016</a:t>
            </a:r>
          </a:p>
        </p:txBody>
      </p:sp>
      <p:pic>
        <p:nvPicPr>
          <p:cNvPr id="4" name="图片 3">
            <a:extLst>
              <a:ext uri="{FF2B5EF4-FFF2-40B4-BE49-F238E27FC236}">
                <a16:creationId xmlns:a16="http://schemas.microsoft.com/office/drawing/2014/main" id="{18B19E3F-BBBF-4B86-A1DB-27E0765F4A54}"/>
              </a:ext>
            </a:extLst>
          </p:cNvPr>
          <p:cNvPicPr>
            <a:picLocks noChangeAspect="1"/>
          </p:cNvPicPr>
          <p:nvPr/>
        </p:nvPicPr>
        <p:blipFill>
          <a:blip r:embed="rId2"/>
          <a:stretch>
            <a:fillRect/>
          </a:stretch>
        </p:blipFill>
        <p:spPr>
          <a:xfrm>
            <a:off x="266294" y="1722289"/>
            <a:ext cx="11339739" cy="3694091"/>
          </a:xfrm>
          <a:prstGeom prst="rect">
            <a:avLst/>
          </a:prstGeom>
        </p:spPr>
      </p:pic>
      <p:sp>
        <p:nvSpPr>
          <p:cNvPr id="5" name="矩形 4">
            <a:extLst>
              <a:ext uri="{FF2B5EF4-FFF2-40B4-BE49-F238E27FC236}">
                <a16:creationId xmlns:a16="http://schemas.microsoft.com/office/drawing/2014/main" id="{05010A20-4992-4652-A06D-E6134F391370}"/>
              </a:ext>
            </a:extLst>
          </p:cNvPr>
          <p:cNvSpPr/>
          <p:nvPr/>
        </p:nvSpPr>
        <p:spPr>
          <a:xfrm>
            <a:off x="6633372" y="2665117"/>
            <a:ext cx="5486400" cy="40011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60000 32x32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黑体"/>
                <a:cs typeface="+mn-cs"/>
              </a:rPr>
              <a:t>colour</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 images in 10 classes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endParaRPr>
          </a:p>
        </p:txBody>
      </p:sp>
      <p:sp>
        <p:nvSpPr>
          <p:cNvPr id="7" name="文本框 6">
            <a:extLst>
              <a:ext uri="{FF2B5EF4-FFF2-40B4-BE49-F238E27FC236}">
                <a16:creationId xmlns:a16="http://schemas.microsoft.com/office/drawing/2014/main" id="{0049690C-B187-465D-BA12-CDEBDAB5B1BC}"/>
              </a:ext>
            </a:extLst>
          </p:cNvPr>
          <p:cNvSpPr txBox="1"/>
          <p:nvPr/>
        </p:nvSpPr>
        <p:spPr>
          <a:xfrm>
            <a:off x="1579668" y="1070284"/>
            <a:ext cx="8712993"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Puzzle: generalize well even # of para &gt;&gt; # of training data</a:t>
            </a:r>
          </a:p>
        </p:txBody>
      </p:sp>
      <p:sp>
        <p:nvSpPr>
          <p:cNvPr id="6" name="标题 1">
            <a:extLst>
              <a:ext uri="{FF2B5EF4-FFF2-40B4-BE49-F238E27FC236}">
                <a16:creationId xmlns:a16="http://schemas.microsoft.com/office/drawing/2014/main" id="{0F4145A7-8517-E8EC-419D-96A3EC8A641A}"/>
              </a:ext>
            </a:extLst>
          </p:cNvPr>
          <p:cNvSpPr txBox="1">
            <a:spLocks/>
          </p:cNvSpPr>
          <p:nvPr/>
        </p:nvSpPr>
        <p:spPr>
          <a:xfrm>
            <a:off x="2126313" y="5407759"/>
            <a:ext cx="9867260"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This trouble ignores deep learning?</a:t>
            </a:r>
            <a:endParaRPr lang="en-US" dirty="0">
              <a:solidFill>
                <a:schemeClr val="tx2"/>
              </a:solidFill>
            </a:endParaRPr>
          </a:p>
        </p:txBody>
      </p:sp>
    </p:spTree>
    <p:extLst>
      <p:ext uri="{BB962C8B-B14F-4D97-AF65-F5344CB8AC3E}">
        <p14:creationId xmlns:p14="http://schemas.microsoft.com/office/powerpoint/2010/main" val="27604552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4.3"/>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45561</TotalTime>
  <Words>540</Words>
  <Application>Microsoft Office PowerPoint</Application>
  <PresentationFormat>宽屏</PresentationFormat>
  <Paragraphs>67</Paragraphs>
  <Slides>21</Slides>
  <Notes>6</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21</vt:i4>
      </vt:variant>
    </vt:vector>
  </HeadingPairs>
  <TitlesOfParts>
    <vt:vector size="35" baseType="lpstr">
      <vt:lpstr>CMR10</vt:lpstr>
      <vt:lpstr>宋体</vt:lpstr>
      <vt:lpstr>微软雅黑</vt:lpstr>
      <vt:lpstr>等线</vt:lpstr>
      <vt:lpstr>黑体</vt:lpstr>
      <vt:lpstr>Arial</vt:lpstr>
      <vt:lpstr>Book Antiqua</vt:lpstr>
      <vt:lpstr>Calibri</vt:lpstr>
      <vt:lpstr>Calibri Light</vt:lpstr>
      <vt:lpstr>Cambria Math</vt:lpstr>
      <vt:lpstr>Times New Roman</vt:lpstr>
      <vt:lpstr>1_自定义设计方案</vt:lpstr>
      <vt:lpstr>Office Theme</vt:lpstr>
      <vt:lpstr>Office 主题​​</vt:lpstr>
      <vt:lpstr>深度学习泛化问题介绍</vt:lpstr>
      <vt:lpstr>Start from traditional generalization gap</vt:lpstr>
      <vt:lpstr>Simplicity is important</vt:lpstr>
      <vt:lpstr>Simplicity is important</vt:lpstr>
      <vt:lpstr>神经网络的情况如何呢？</vt:lpstr>
      <vt:lpstr>Is NN really so complex?</vt:lpstr>
      <vt:lpstr>PowerPoint 演示文稿</vt:lpstr>
      <vt:lpstr>一维拟合</vt:lpstr>
      <vt:lpstr>A generalization puzzle arises in deep learning</vt:lpstr>
      <vt:lpstr>Long-standing problems</vt:lpstr>
      <vt:lpstr>哪些因素会影响泛化？</vt:lpstr>
      <vt:lpstr>初始化</vt:lpstr>
      <vt:lpstr>batch size</vt:lpstr>
      <vt:lpstr>dropout</vt:lpstr>
      <vt:lpstr>神经网络的结构</vt:lpstr>
      <vt:lpstr>优化器</vt:lpstr>
      <vt:lpstr>目标函数的频率</vt:lpstr>
      <vt:lpstr>Is NN really so complex in practice?</vt:lpstr>
      <vt:lpstr>PowerPoint 演示文稿</vt:lpstr>
      <vt:lpstr>PowerPoint 演示文稿</vt:lpstr>
      <vt:lpstr>Simple bias in 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zhiqin xu</cp:lastModifiedBy>
  <cp:revision>386</cp:revision>
  <dcterms:created xsi:type="dcterms:W3CDTF">2020-06-05T07:59:29Z</dcterms:created>
  <dcterms:modified xsi:type="dcterms:W3CDTF">2023-10-02T03:27:34Z</dcterms:modified>
</cp:coreProperties>
</file>